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20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27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9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79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0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2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7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6C87-8622-4F3E-86EF-2C23BEA5C65D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05D7-99D6-4C4F-816D-3E2A5D25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70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Vamorolone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Juříková 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3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Nárůst hmotnosti podobný </a:t>
            </a:r>
            <a:r>
              <a:rPr lang="cs-CZ" dirty="0" err="1" smtClean="0"/>
              <a:t>prednison</a:t>
            </a:r>
            <a:r>
              <a:rPr lang="cs-CZ" dirty="0" smtClean="0"/>
              <a:t> a </a:t>
            </a:r>
            <a:r>
              <a:rPr lang="cs-CZ" dirty="0" err="1" smtClean="0"/>
              <a:t>vamorolone</a:t>
            </a:r>
            <a:endParaRPr lang="cs-CZ" dirty="0" smtClean="0"/>
          </a:p>
          <a:p>
            <a:r>
              <a:rPr lang="cs-CZ" dirty="0" err="1" smtClean="0"/>
              <a:t>Cushingoidní</a:t>
            </a:r>
            <a:r>
              <a:rPr lang="cs-CZ" dirty="0" smtClean="0"/>
              <a:t> rysy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61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ůst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Prednison</a:t>
            </a:r>
            <a:r>
              <a:rPr lang="cs-CZ" dirty="0" smtClean="0"/>
              <a:t> – opožděný růst, opožděná </a:t>
            </a:r>
            <a:r>
              <a:rPr lang="cs-CZ" dirty="0" err="1" smtClean="0"/>
              <a:t>pubetra</a:t>
            </a:r>
            <a:endParaRPr lang="cs-CZ" dirty="0" smtClean="0"/>
          </a:p>
          <a:p>
            <a:r>
              <a:rPr lang="cs-CZ" dirty="0" err="1" smtClean="0"/>
              <a:t>Vamorolone</a:t>
            </a:r>
            <a:r>
              <a:rPr lang="cs-CZ" dirty="0" smtClean="0"/>
              <a:t> – růst srovnatelný s placebem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50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Imunosuprese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Vamorolone</a:t>
            </a:r>
            <a:r>
              <a:rPr lang="cs-CZ" dirty="0" smtClean="0"/>
              <a:t> nepotlačuje B buňky imunity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49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Kostní metabolismus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Prednison</a:t>
            </a:r>
            <a:r>
              <a:rPr lang="cs-CZ" dirty="0" smtClean="0"/>
              <a:t> – negativní ovlivnění kostního metabolismu (</a:t>
            </a:r>
            <a:r>
              <a:rPr lang="cs-CZ" dirty="0" err="1" smtClean="0"/>
              <a:t>osteokalcin</a:t>
            </a:r>
            <a:r>
              <a:rPr lang="cs-CZ" dirty="0"/>
              <a:t> </a:t>
            </a:r>
            <a:r>
              <a:rPr lang="cs-CZ" dirty="0" smtClean="0"/>
              <a:t>– tvorba kostí, CTX1 – ztráta kostní hmoty)</a:t>
            </a:r>
          </a:p>
          <a:p>
            <a:r>
              <a:rPr lang="cs-CZ" dirty="0" err="1" smtClean="0"/>
              <a:t>Vamorolone</a:t>
            </a:r>
            <a:r>
              <a:rPr lang="cs-CZ" dirty="0" smtClean="0"/>
              <a:t> – nebyla prokázána redukce kostní hmoty (páteř)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81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CHMP </a:t>
            </a:r>
            <a:r>
              <a:rPr lang="cs-CZ" dirty="0" err="1" smtClean="0"/>
              <a:t>agreement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CHMP (</a:t>
            </a:r>
            <a:r>
              <a:rPr lang="cs-CZ" dirty="0" err="1" smtClean="0"/>
              <a:t>Committee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H</a:t>
            </a:r>
            <a:r>
              <a:rPr lang="cs-CZ" dirty="0" err="1" smtClean="0"/>
              <a:t>uman</a:t>
            </a:r>
            <a:r>
              <a:rPr lang="cs-CZ" dirty="0" smtClean="0"/>
              <a:t> Use)</a:t>
            </a:r>
          </a:p>
          <a:p>
            <a:pPr lvl="1"/>
            <a:r>
              <a:rPr lang="cs-CZ" dirty="0" smtClean="0"/>
              <a:t>13.10.2023 – souhlas k užití AGAMREE (společnost </a:t>
            </a:r>
            <a:r>
              <a:rPr lang="cs-CZ" dirty="0" err="1" smtClean="0"/>
              <a:t>Santhera</a:t>
            </a:r>
            <a:r>
              <a:rPr lang="cs-CZ" dirty="0" smtClean="0"/>
              <a:t>) k léčbě DMD 4 let a více (benefit/risk profile)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Evropská komise - projednání konec roku 2023</a:t>
            </a:r>
          </a:p>
          <a:p>
            <a:r>
              <a:rPr lang="cs-CZ" dirty="0" smtClean="0"/>
              <a:t>Pokud ano – první lék schválený EMA pro DMD</a:t>
            </a:r>
          </a:p>
          <a:p>
            <a:r>
              <a:rPr lang="cs-CZ" dirty="0" smtClean="0"/>
              <a:t>FDA 26.10.2023</a:t>
            </a:r>
          </a:p>
          <a:p>
            <a:r>
              <a:rPr lang="cs-CZ" dirty="0" smtClean="0"/>
              <a:t>Plán – Q1/2024 - Německo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06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cs-CZ" dirty="0" smtClean="0"/>
              <a:t>Aktuální situace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SLP – pacienti zařazeni do studie</a:t>
            </a:r>
          </a:p>
          <a:p>
            <a:r>
              <a:rPr lang="cs-CZ" dirty="0" smtClean="0"/>
              <a:t>Ideální stav – 2024 kortikoid schválený pro běžné užití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6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Vamorolone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Disociativní</a:t>
            </a:r>
            <a:r>
              <a:rPr lang="cs-CZ" dirty="0" smtClean="0"/>
              <a:t> kortikoid</a:t>
            </a:r>
          </a:p>
          <a:p>
            <a:r>
              <a:rPr lang="cs-CZ" dirty="0" smtClean="0"/>
              <a:t>Zachovány </a:t>
            </a:r>
            <a:r>
              <a:rPr lang="cs-CZ" dirty="0" err="1" smtClean="0"/>
              <a:t>transrepresivní</a:t>
            </a:r>
            <a:r>
              <a:rPr lang="cs-CZ" dirty="0" smtClean="0"/>
              <a:t> účinky</a:t>
            </a:r>
          </a:p>
          <a:p>
            <a:r>
              <a:rPr lang="cs-CZ" dirty="0" smtClean="0"/>
              <a:t>Potlačeny </a:t>
            </a:r>
            <a:r>
              <a:rPr lang="cs-CZ" dirty="0" err="1" smtClean="0"/>
              <a:t>transkativační</a:t>
            </a:r>
            <a:r>
              <a:rPr lang="cs-CZ" dirty="0" smtClean="0"/>
              <a:t> účinky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2190750"/>
            <a:ext cx="1905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Kortikoidy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Chemické látky strukturou podobné hormonům kúry nadledvin – potlačení osy hypotalamus-hypofýza-nadledviny – snížení endogenního kortizolu</a:t>
            </a:r>
          </a:p>
          <a:p>
            <a:r>
              <a:rPr lang="cs-CZ" dirty="0" smtClean="0"/>
              <a:t>Vystupňovaný protizánětlivý účinek</a:t>
            </a:r>
          </a:p>
          <a:p>
            <a:r>
              <a:rPr lang="cs-CZ" dirty="0" err="1" smtClean="0"/>
              <a:t>Prednison</a:t>
            </a:r>
            <a:r>
              <a:rPr lang="cs-CZ" dirty="0" smtClean="0"/>
              <a:t>, </a:t>
            </a:r>
            <a:r>
              <a:rPr lang="cs-CZ" dirty="0" err="1" smtClean="0"/>
              <a:t>deflazacort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33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Kortikoidy NÚ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Měsícovitý obličej, nárůst hmotnosti, ztenčení kůže</a:t>
            </a:r>
          </a:p>
          <a:p>
            <a:r>
              <a:rPr lang="cs-CZ" dirty="0" smtClean="0"/>
              <a:t>Inzulinová rezistence</a:t>
            </a:r>
          </a:p>
          <a:p>
            <a:r>
              <a:rPr lang="cs-CZ" dirty="0" err="1" smtClean="0"/>
              <a:t>Osteoporoza</a:t>
            </a:r>
            <a:endParaRPr lang="cs-CZ" dirty="0" smtClean="0"/>
          </a:p>
          <a:p>
            <a:r>
              <a:rPr lang="cs-CZ" dirty="0" smtClean="0"/>
              <a:t>Imunosuprese</a:t>
            </a:r>
          </a:p>
          <a:p>
            <a:r>
              <a:rPr lang="cs-CZ" dirty="0" smtClean="0"/>
              <a:t>hypertenze</a:t>
            </a:r>
          </a:p>
          <a:p>
            <a:r>
              <a:rPr lang="cs-CZ" dirty="0" smtClean="0"/>
              <a:t>Opožděná puberta, malý vzrůst</a:t>
            </a:r>
          </a:p>
          <a:p>
            <a:r>
              <a:rPr lang="cs-CZ" dirty="0" smtClean="0"/>
              <a:t>Refluxní choroba jícnu</a:t>
            </a:r>
          </a:p>
          <a:p>
            <a:r>
              <a:rPr lang="cs-CZ" dirty="0" smtClean="0"/>
              <a:t>Peptický vřed</a:t>
            </a:r>
          </a:p>
          <a:p>
            <a:r>
              <a:rPr lang="cs-CZ" dirty="0" smtClean="0"/>
              <a:t>Změny chování….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4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VISION-DMD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487" y="1825625"/>
            <a:ext cx="4299026" cy="4351338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Klinická studie </a:t>
            </a:r>
          </a:p>
          <a:p>
            <a:r>
              <a:rPr lang="cs-CZ" dirty="0" smtClean="0"/>
              <a:t>121 DMD</a:t>
            </a:r>
          </a:p>
          <a:p>
            <a:r>
              <a:rPr lang="cs-CZ" dirty="0" smtClean="0"/>
              <a:t>DMD 4-7 let</a:t>
            </a:r>
          </a:p>
          <a:p>
            <a:r>
              <a:rPr lang="cs-CZ" dirty="0" smtClean="0"/>
              <a:t>Bez OA kortikoidů</a:t>
            </a:r>
          </a:p>
          <a:p>
            <a:r>
              <a:rPr lang="cs-CZ" dirty="0" smtClean="0"/>
              <a:t>TTST 10s</a:t>
            </a:r>
          </a:p>
        </p:txBody>
      </p:sp>
    </p:spTree>
    <p:extLst>
      <p:ext uri="{BB962C8B-B14F-4D97-AF65-F5344CB8AC3E}">
        <p14:creationId xmlns:p14="http://schemas.microsoft.com/office/powerpoint/2010/main" val="379599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VISION-DMD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Vamorolone</a:t>
            </a:r>
            <a:r>
              <a:rPr lang="cs-CZ" dirty="0" smtClean="0"/>
              <a:t> 2mg/kg</a:t>
            </a:r>
          </a:p>
          <a:p>
            <a:r>
              <a:rPr lang="cs-CZ" dirty="0" err="1" smtClean="0"/>
              <a:t>Vamorolone</a:t>
            </a:r>
            <a:r>
              <a:rPr lang="cs-CZ" dirty="0" smtClean="0"/>
              <a:t> 6mg/kg</a:t>
            </a:r>
          </a:p>
          <a:p>
            <a:r>
              <a:rPr lang="cs-CZ" dirty="0" err="1" smtClean="0"/>
              <a:t>Prednison</a:t>
            </a:r>
            <a:r>
              <a:rPr lang="cs-CZ" dirty="0" smtClean="0"/>
              <a:t> 0.75mg/kg</a:t>
            </a:r>
          </a:p>
          <a:p>
            <a:r>
              <a:rPr lang="cs-CZ" dirty="0" smtClean="0"/>
              <a:t>Placebo</a:t>
            </a:r>
          </a:p>
          <a:p>
            <a:r>
              <a:rPr lang="cs-CZ" dirty="0" smtClean="0"/>
              <a:t>24 týdnů, poté 24 týdnů OL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03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Efekt: motorika – TTST, 6MWT, 10meters, NSAA, 4-stairs, </a:t>
            </a:r>
            <a:r>
              <a:rPr lang="cs-CZ" dirty="0" err="1" smtClean="0"/>
              <a:t>QoL</a:t>
            </a:r>
            <a:r>
              <a:rPr lang="cs-CZ" dirty="0" smtClean="0"/>
              <a:t>, </a:t>
            </a:r>
            <a:r>
              <a:rPr lang="cs-CZ" dirty="0" err="1" smtClean="0"/>
              <a:t>myometrie</a:t>
            </a:r>
            <a:endParaRPr lang="cs-CZ" dirty="0" smtClean="0"/>
          </a:p>
          <a:p>
            <a:r>
              <a:rPr lang="cs-CZ" dirty="0" smtClean="0"/>
              <a:t>Bezpečnost: růst, kostní metabolismus,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44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Primární cíl: TTST – zlepšení u dětí na </a:t>
            </a:r>
            <a:r>
              <a:rPr lang="cs-CZ" dirty="0" err="1" smtClean="0"/>
              <a:t>prednisonu</a:t>
            </a:r>
            <a:r>
              <a:rPr lang="cs-CZ" dirty="0" smtClean="0"/>
              <a:t> i </a:t>
            </a:r>
            <a:r>
              <a:rPr lang="cs-CZ" dirty="0" err="1" smtClean="0"/>
              <a:t>vamorolone</a:t>
            </a:r>
            <a:r>
              <a:rPr lang="cs-CZ" dirty="0" smtClean="0"/>
              <a:t>, zhoršení u placeba</a:t>
            </a:r>
          </a:p>
          <a:p>
            <a:r>
              <a:rPr lang="cs-CZ" dirty="0" smtClean="0"/>
              <a:t>Sekundární cíl: 6MWT, NSAA, menší efekt 4 </a:t>
            </a:r>
            <a:r>
              <a:rPr lang="cs-CZ" dirty="0" err="1" smtClean="0"/>
              <a:t>stairs</a:t>
            </a:r>
            <a:endParaRPr lang="cs-CZ" dirty="0" smtClean="0"/>
          </a:p>
          <a:p>
            <a:r>
              <a:rPr lang="cs-CZ" dirty="0" smtClean="0"/>
              <a:t>Efekt srovnatelný 2mg a 6 mg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23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AE – nejvíce u </a:t>
            </a:r>
            <a:r>
              <a:rPr lang="cs-CZ" dirty="0" err="1" smtClean="0"/>
              <a:t>prednisonu</a:t>
            </a:r>
            <a:r>
              <a:rPr lang="cs-CZ" dirty="0" smtClean="0"/>
              <a:t>, nejméně placebo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270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295</Words>
  <Application>Microsoft Office PowerPoint</Application>
  <PresentationFormat>Širokoúhlá obrazovka</PresentationFormat>
  <Paragraphs>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Vamorolone</vt:lpstr>
      <vt:lpstr>Vamorolone</vt:lpstr>
      <vt:lpstr>Kortikoidy</vt:lpstr>
      <vt:lpstr>Kortikoidy NÚ</vt:lpstr>
      <vt:lpstr>VISION-DMD</vt:lpstr>
      <vt:lpstr>VISION-DMD</vt:lpstr>
      <vt:lpstr>Výsledky studie</vt:lpstr>
      <vt:lpstr>Efekt</vt:lpstr>
      <vt:lpstr>bezpečnost</vt:lpstr>
      <vt:lpstr>Hmotnost</vt:lpstr>
      <vt:lpstr>Růst</vt:lpstr>
      <vt:lpstr>Imunosuprese</vt:lpstr>
      <vt:lpstr>Kostní metabolismus</vt:lpstr>
      <vt:lpstr>CHMP agreement</vt:lpstr>
      <vt:lpstr>EMA</vt:lpstr>
      <vt:lpstr>Aktuální situace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Vamorolone</dc:title>
  <dc:creator>Juříková Lenka</dc:creator>
  <cp:lastModifiedBy>Juříková Lenka</cp:lastModifiedBy>
  <cp:revision>14</cp:revision>
  <dcterms:created xsi:type="dcterms:W3CDTF">2023-10-23T11:11:35Z</dcterms:created>
  <dcterms:modified xsi:type="dcterms:W3CDTF">2023-10-23T13:36:23Z</dcterms:modified>
</cp:coreProperties>
</file>