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19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5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96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5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44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5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43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85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33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7833-C99E-4BAC-8B13-E2DED23AAF1A}" type="datetimeFigureOut">
              <a:rPr lang="cs-CZ" smtClean="0"/>
              <a:t>12.03.2023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5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9.bin"/><Relationship Id="rId4" Type="http://schemas.openxmlformats.org/officeDocument/2006/relationships/hyperlink" Target="https://www.sarepta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0.bin"/><Relationship Id="rId4" Type="http://schemas.openxmlformats.org/officeDocument/2006/relationships/hyperlink" Target="https://www.nspharma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1.bin"/><Relationship Id="rId4" Type="http://schemas.openxmlformats.org/officeDocument/2006/relationships/hyperlink" Target="https://www.dyne-tx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2.bin"/><Relationship Id="rId4" Type="http://schemas.openxmlformats.org/officeDocument/2006/relationships/hyperlink" Target="https://pepgen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3.bin"/><Relationship Id="rId4" Type="http://schemas.openxmlformats.org/officeDocument/2006/relationships/hyperlink" Target="https://www.aviditybioscience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4.bin"/><Relationship Id="rId4" Type="http://schemas.openxmlformats.org/officeDocument/2006/relationships/hyperlink" Target="https://wavelifescience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5.bin"/><Relationship Id="rId4" Type="http://schemas.openxmlformats.org/officeDocument/2006/relationships/hyperlink" Target="https://www.ptcbio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6.bin"/><Relationship Id="rId4" Type="http://schemas.openxmlformats.org/officeDocument/2006/relationships/hyperlink" Target="Italfarmac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5" Type="http://schemas.openxmlformats.org/officeDocument/2006/relationships/hyperlink" Target="https://edgewisetx.com/application/files/1316/5592/3716/2022-0531_New_Directions_Biochemisty_EDG5506_Poster_Final.pdf" TargetMode="External"/><Relationship Id="rId4" Type="http://schemas.openxmlformats.org/officeDocument/2006/relationships/hyperlink" Target="https://edgewisetx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8.bin"/><Relationship Id="rId4" Type="http://schemas.openxmlformats.org/officeDocument/2006/relationships/hyperlink" Target="https://capricor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5" Type="http://schemas.openxmlformats.org/officeDocument/2006/relationships/hyperlink" Target="https://www.reveragen.com/" TargetMode="External"/><Relationship Id="rId4" Type="http://schemas.openxmlformats.org/officeDocument/2006/relationships/hyperlink" Target="https://www.santhera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20.bin"/><Relationship Id="rId4" Type="http://schemas.openxmlformats.org/officeDocument/2006/relationships/hyperlink" Target="https://www.antisense.com.a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21.bin"/><Relationship Id="rId4" Type="http://schemas.openxmlformats.org/officeDocument/2006/relationships/hyperlink" Target="https://www.fibrogen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22.bin"/><Relationship Id="rId4" Type="http://schemas.openxmlformats.org/officeDocument/2006/relationships/hyperlink" Target="https://www.cumberlandpharma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featduchenne.ca/living-with-duchenne/research-and-clinical-trials/about-clinical-trials/" TargetMode="External"/><Relationship Id="rId4" Type="http://schemas.openxmlformats.org/officeDocument/2006/relationships/hyperlink" Target="https://www.ema.europa.eu/en/committees/chmp/memb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6402947/" TargetMode="External"/><Relationship Id="rId5" Type="http://schemas.openxmlformats.org/officeDocument/2006/relationships/hyperlink" Target="https://investorrelations.sarepta.com/node/21446/pdf" TargetMode="External"/><Relationship Id="rId4" Type="http://schemas.openxmlformats.org/officeDocument/2006/relationships/hyperlink" Target="https://www.sarept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3.bin"/><Relationship Id="rId4" Type="http://schemas.openxmlformats.org/officeDocument/2006/relationships/hyperlink" Target="https://www.solidbio.com/about/media/press-releases/solid-biosciences-presents-new-sgt-001-ignite-dmd-study-results-at-world-muscle-society-2022-congress-demonstrating-improvements-in-ambulatory-func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hyperlink" Target="https://www.pfizer.com/news/press-release/press-release-detail/pfizers-new-phase-1b-results-gene-therapy-ambulatory-boys" TargetMode="External"/><Relationship Id="rId4" Type="http://schemas.openxmlformats.org/officeDocument/2006/relationships/hyperlink" Target="https://www.pfize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5.bin"/><Relationship Id="rId4" Type="http://schemas.openxmlformats.org/officeDocument/2006/relationships/hyperlink" Target="https://www.regenxbio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7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5" Type="http://schemas.openxmlformats.org/officeDocument/2006/relationships/hyperlink" Target="https://www.ema.europa.eu/en/documents/smop-initial/questions-answers-refusal-marketing-authorisation-exondys-eteplirsen-outcome-re-examination_cs.pdf" TargetMode="External"/><Relationship Id="rId4" Type="http://schemas.openxmlformats.org/officeDocument/2006/relationships/hyperlink" Target="https://www.sarepta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8.bin"/><Relationship Id="rId4" Type="http://schemas.openxmlformats.org/officeDocument/2006/relationships/hyperlink" Target="https://www.sarept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7500"/>
            <a:ext cx="11455400" cy="5562600"/>
          </a:xfrm>
        </p:spPr>
        <p:txBody>
          <a:bodyPr>
            <a:normAutofit/>
          </a:bodyPr>
          <a:lstStyle/>
          <a:p>
            <a:r>
              <a:rPr lang="cs-CZ" sz="7200" b="1" dirty="0" err="1"/>
              <a:t>Koference</a:t>
            </a:r>
            <a:r>
              <a:rPr lang="cs-CZ" sz="7200" b="1" dirty="0"/>
              <a:t> PP ONLUS</a:t>
            </a:r>
            <a:br>
              <a:rPr lang="cs-CZ" sz="7200" b="1" dirty="0"/>
            </a:br>
            <a:r>
              <a:rPr lang="cs-CZ" sz="7200" b="1" dirty="0"/>
              <a:t>Řím 2023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</p:spTree>
    <p:extLst>
      <p:ext uri="{BB962C8B-B14F-4D97-AF65-F5344CB8AC3E}">
        <p14:creationId xmlns:p14="http://schemas.microsoft.com/office/powerpoint/2010/main" val="9018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/>
              <a:t>SRP - 5051 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Sarepta</a:t>
            </a:r>
            <a:r>
              <a:rPr lang="cs-CZ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Lé</a:t>
            </a:r>
            <a:r>
              <a:rPr lang="en-US" sz="2400" dirty="0"/>
              <a:t>k</a:t>
            </a:r>
            <a:r>
              <a:rPr lang="cs-CZ" sz="2400" dirty="0"/>
              <a:t> ve fázi 2 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skipping</a:t>
            </a:r>
            <a:r>
              <a:rPr lang="cs-CZ" sz="2400" dirty="0"/>
              <a:t> zacílený na exon 51 podobně jako </a:t>
            </a:r>
            <a:r>
              <a:rPr lang="cs-CZ" sz="2400" dirty="0" err="1"/>
              <a:t>Eteplirsen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Vyšší efektivita než </a:t>
            </a:r>
            <a:r>
              <a:rPr lang="cs-CZ" sz="2400" dirty="0" err="1"/>
              <a:t>Eteplirsen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Aplikace 1x měsíčně.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Neúplný </a:t>
            </a:r>
            <a:r>
              <a:rPr lang="cs-CZ" sz="2400" dirty="0" err="1"/>
              <a:t>dystrofin</a:t>
            </a:r>
            <a:r>
              <a:rPr lang="cs-CZ" sz="2400" dirty="0"/>
              <a:t>, mění DMD na BMD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Efektivita léčby závisí na mutaci a množství nově vzniklého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Celoživotně 1x měsíčně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92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 err="1"/>
              <a:t>Viltolarsen</a:t>
            </a:r>
            <a:r>
              <a:rPr lang="cs-CZ" sz="6500" b="1" dirty="0"/>
              <a:t> </a:t>
            </a:r>
            <a:r>
              <a:rPr lang="en-US" sz="6500" b="1" dirty="0"/>
              <a:t>(</a:t>
            </a:r>
            <a:r>
              <a:rPr lang="en-US" sz="6500" b="1" dirty="0" err="1"/>
              <a:t>Viltepso</a:t>
            </a:r>
            <a:r>
              <a:rPr lang="en-US" sz="6500" b="1" dirty="0"/>
              <a:t>)</a:t>
            </a:r>
            <a:r>
              <a:rPr lang="cs-CZ" sz="3900" b="1" dirty="0"/>
              <a:t> 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Nippon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Shinyaku</a:t>
            </a:r>
            <a:r>
              <a:rPr lang="cs-CZ" sz="2400" dirty="0">
                <a:hlinkClick r:id="rId4"/>
              </a:rPr>
              <a:t> (NS Pharma) 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Lé</a:t>
            </a:r>
            <a:r>
              <a:rPr lang="en-US" sz="2400" dirty="0"/>
              <a:t>k</a:t>
            </a:r>
            <a:r>
              <a:rPr lang="cs-CZ" sz="2400" dirty="0"/>
              <a:t> ve fázi </a:t>
            </a:r>
            <a:r>
              <a:rPr lang="en-US" sz="2400" dirty="0"/>
              <a:t>3 </a:t>
            </a:r>
            <a:r>
              <a:rPr lang="cs-CZ" sz="2400" dirty="0"/>
              <a:t>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skipping</a:t>
            </a:r>
            <a:r>
              <a:rPr lang="cs-CZ" sz="2400" dirty="0"/>
              <a:t> zacílený na exon 5</a:t>
            </a:r>
            <a:r>
              <a:rPr lang="en-US" sz="2400" dirty="0"/>
              <a:t>3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PMO</a:t>
            </a:r>
            <a:r>
              <a:rPr lang="cs-CZ" sz="2400" dirty="0"/>
              <a:t> struktura</a:t>
            </a:r>
            <a:r>
              <a:rPr lang="en-US" sz="2400" dirty="0"/>
              <a:t> </a:t>
            </a:r>
            <a:r>
              <a:rPr lang="cs-CZ" sz="2400" dirty="0"/>
              <a:t>– pravděpodobně vyšší efektivita než </a:t>
            </a:r>
            <a:r>
              <a:rPr lang="cs-CZ" sz="2400" dirty="0" err="1"/>
              <a:t>Golodirsen</a:t>
            </a:r>
            <a:r>
              <a:rPr lang="en-US" sz="2400" dirty="0"/>
              <a:t> 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Neúplný </a:t>
            </a:r>
            <a:r>
              <a:rPr lang="cs-CZ" sz="2400" dirty="0" err="1"/>
              <a:t>dystrofin</a:t>
            </a:r>
            <a:r>
              <a:rPr lang="cs-CZ" sz="2400" dirty="0"/>
              <a:t>, mění DMD na BMD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Efektivita léčby závisí na mutaci a množství nově vzniklého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32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/>
              <a:t>DYNE-251</a:t>
            </a:r>
            <a:r>
              <a:rPr lang="cs-CZ" sz="3900" b="1" dirty="0"/>
              <a:t> 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>
                <a:hlinkClick r:id="rId4"/>
              </a:rPr>
              <a:t>Dyne </a:t>
            </a:r>
            <a:r>
              <a:rPr lang="cs-CZ" sz="2400" dirty="0" err="1">
                <a:hlinkClick r:id="rId4"/>
              </a:rPr>
              <a:t>Therapeutics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Lé</a:t>
            </a:r>
            <a:r>
              <a:rPr lang="en-US" sz="2400" dirty="0"/>
              <a:t>k</a:t>
            </a:r>
            <a:r>
              <a:rPr lang="cs-CZ" sz="2400" dirty="0"/>
              <a:t> ve fázi 1</a:t>
            </a:r>
            <a:r>
              <a:rPr lang="en-US" sz="2400" dirty="0"/>
              <a:t> </a:t>
            </a:r>
            <a:r>
              <a:rPr lang="cs-CZ" sz="2400" dirty="0"/>
              <a:t>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skipping</a:t>
            </a:r>
            <a:r>
              <a:rPr lang="cs-CZ" sz="2400" dirty="0"/>
              <a:t> zacílený na exon 51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Neúplný </a:t>
            </a:r>
            <a:r>
              <a:rPr lang="cs-CZ" sz="2400" dirty="0" err="1"/>
              <a:t>dystrofin</a:t>
            </a:r>
            <a:r>
              <a:rPr lang="cs-CZ" sz="2400" dirty="0"/>
              <a:t>, mění DMD na BMD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Efektivita léčby závisí na mutaci a množství nově vzniklého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1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/>
              <a:t>PGN-EDO51</a:t>
            </a:r>
            <a:r>
              <a:rPr lang="cs-CZ" sz="3900" b="1" dirty="0"/>
              <a:t> 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PepGen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Dokončena fáze 1 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skipping</a:t>
            </a:r>
            <a:r>
              <a:rPr lang="cs-CZ" sz="2400" dirty="0"/>
              <a:t> zacílený na exon 51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Neúplný </a:t>
            </a:r>
            <a:r>
              <a:rPr lang="cs-CZ" sz="2400" dirty="0" err="1"/>
              <a:t>dystrofin</a:t>
            </a:r>
            <a:r>
              <a:rPr lang="cs-CZ" sz="2400" dirty="0"/>
              <a:t>, mění DMD na BMD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Efektivita léčby závisí na mutaci a množství nově vzniklého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72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/>
              <a:t>AOC-1044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Avidity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Bioscience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Připravuje se fáze 1 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skipping</a:t>
            </a:r>
            <a:r>
              <a:rPr lang="cs-CZ" sz="2400" dirty="0"/>
              <a:t> zacílený na exon 44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Neúplný </a:t>
            </a:r>
            <a:r>
              <a:rPr lang="cs-CZ" sz="2400" dirty="0" err="1"/>
              <a:t>dystrofin</a:t>
            </a:r>
            <a:r>
              <a:rPr lang="cs-CZ" sz="2400" dirty="0"/>
              <a:t>, mění DMD na BMD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Efektivita léčby závisí na mutaci a množství nově vzniklého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9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/>
              <a:t>WVE-N531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>
                <a:hlinkClick r:id="rId4"/>
              </a:rPr>
              <a:t>WAVE LIFE SCIENCES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Probíhá fáze 1 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skipping</a:t>
            </a:r>
            <a:r>
              <a:rPr lang="cs-CZ" sz="2400" dirty="0"/>
              <a:t> zacílený na exon 53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Vylepšená účinnost v porovnání s léky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principu</a:t>
            </a:r>
            <a:r>
              <a:rPr lang="en-US" sz="2400" dirty="0"/>
              <a:t> exon skipping </a:t>
            </a:r>
            <a:r>
              <a:rPr lang="cs-CZ" sz="2400" dirty="0"/>
              <a:t>první generace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Neúplný </a:t>
            </a:r>
            <a:r>
              <a:rPr lang="cs-CZ" sz="2400" dirty="0" err="1"/>
              <a:t>dystrofin</a:t>
            </a:r>
            <a:r>
              <a:rPr lang="cs-CZ" sz="2400" dirty="0"/>
              <a:t>, mění DMD na BMD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Efektivita léčby závisí na mutaci a množství nově vzniklého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19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 err="1"/>
              <a:t>Ataluren</a:t>
            </a:r>
            <a:r>
              <a:rPr lang="cs-CZ" sz="6500" b="1" dirty="0"/>
              <a:t> </a:t>
            </a:r>
            <a:r>
              <a:rPr lang="en-US" sz="6500" b="1" dirty="0"/>
              <a:t>(</a:t>
            </a:r>
            <a:r>
              <a:rPr lang="en-US" sz="6500" b="1" dirty="0" err="1"/>
              <a:t>Translarna</a:t>
            </a:r>
            <a:r>
              <a:rPr lang="en-US" sz="6500" b="1" dirty="0"/>
              <a:t>)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Vyvinula firma </a:t>
            </a:r>
            <a:r>
              <a:rPr lang="cs-CZ" sz="2400" dirty="0">
                <a:hlinkClick r:id="rId4"/>
              </a:rPr>
              <a:t>PTC </a:t>
            </a:r>
            <a:r>
              <a:rPr lang="cs-CZ" sz="2400" dirty="0" err="1">
                <a:hlinkClick r:id="rId4"/>
              </a:rPr>
              <a:t>Therapeutics</a:t>
            </a:r>
            <a:r>
              <a:rPr lang="cs-CZ" sz="2400" dirty="0">
                <a:hlinkClick r:id="rId4"/>
              </a:rPr>
              <a:t> 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Lék už používán, i v ČR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Překlenutí nonsens mutace tak, aby se produkoval </a:t>
            </a:r>
            <a:r>
              <a:rPr lang="cs-CZ" sz="2400" dirty="0" err="1"/>
              <a:t>dystrofin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Obnova plně funkčního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Ústně podávaný lék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Malé množství </a:t>
            </a:r>
            <a:r>
              <a:rPr lang="cs-CZ" sz="2400" dirty="0" err="1"/>
              <a:t>dystrofinu</a:t>
            </a:r>
            <a:r>
              <a:rPr lang="cs-CZ" sz="2400" dirty="0"/>
              <a:t> – zpomalení, ne zastavení progrese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Cena léku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19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 err="1"/>
              <a:t>Givinostat</a:t>
            </a:r>
            <a:r>
              <a:rPr lang="cs-CZ" sz="6500" b="1" dirty="0"/>
              <a:t> DMD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en-US" sz="2400" dirty="0" err="1">
                <a:hlinkClick r:id="rId4" action="ppaction://hlinkfile"/>
              </a:rPr>
              <a:t>Italfarmaco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Dokončena 3 fáze klinických testů, připravuje se dokumentace pro schválení a registraci u EMA pro DMD,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Dokončena 2 fáze pro pacienty s BMD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inhibuje histonové </a:t>
            </a:r>
            <a:r>
              <a:rPr lang="cs-CZ" sz="2400" dirty="0" err="1"/>
              <a:t>deacetylázy</a:t>
            </a:r>
            <a:r>
              <a:rPr lang="cs-CZ" sz="2400" dirty="0"/>
              <a:t> (HDAC) </a:t>
            </a:r>
            <a:r>
              <a:rPr lang="en-US" sz="2400" dirty="0"/>
              <a:t>-&gt;</a:t>
            </a:r>
            <a:r>
              <a:rPr lang="cs-CZ" sz="2400" dirty="0"/>
              <a:t> </a:t>
            </a:r>
            <a:r>
              <a:rPr lang="en-US" sz="2400" dirty="0" err="1"/>
              <a:t>sni</a:t>
            </a:r>
            <a:r>
              <a:rPr lang="cs-CZ" sz="2400" dirty="0"/>
              <a:t>ž</a:t>
            </a:r>
            <a:r>
              <a:rPr lang="en-US" sz="2400" dirty="0" err="1"/>
              <a:t>uje</a:t>
            </a:r>
            <a:r>
              <a:rPr lang="cs-CZ" sz="2400" dirty="0"/>
              <a:t> produkce prozánětlivých molekul</a:t>
            </a:r>
            <a:r>
              <a:rPr lang="en-US" sz="2400" dirty="0"/>
              <a:t> </a:t>
            </a:r>
            <a:r>
              <a:rPr lang="cs-CZ" sz="2400" dirty="0"/>
              <a:t>-</a:t>
            </a:r>
            <a:r>
              <a:rPr lang="en-US" sz="2400" dirty="0"/>
              <a:t>&gt; z</a:t>
            </a:r>
            <a:r>
              <a:rPr lang="cs-CZ" sz="2400" dirty="0" err="1"/>
              <a:t>lepšuje</a:t>
            </a:r>
            <a:r>
              <a:rPr lang="cs-CZ" sz="2400" dirty="0"/>
              <a:t> regeneraci svalů</a:t>
            </a:r>
            <a:r>
              <a:rPr lang="en-US" sz="2400" dirty="0"/>
              <a:t> </a:t>
            </a:r>
            <a:r>
              <a:rPr lang="cs-CZ" sz="2400" dirty="0"/>
              <a:t>-</a:t>
            </a:r>
            <a:r>
              <a:rPr lang="en-US" sz="2400" dirty="0"/>
              <a:t>&gt; </a:t>
            </a:r>
            <a:r>
              <a:rPr lang="cs-CZ" sz="2400" dirty="0"/>
              <a:t>zpomalení progrese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Ústně podávaný lék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Nedoch</a:t>
            </a:r>
            <a:r>
              <a:rPr lang="cs-CZ" sz="2400" dirty="0" err="1"/>
              <a:t>ází</a:t>
            </a:r>
            <a:r>
              <a:rPr lang="cs-CZ" sz="2400" dirty="0"/>
              <a:t> k obnově </a:t>
            </a:r>
            <a:r>
              <a:rPr lang="cs-CZ" sz="2400" dirty="0" err="1"/>
              <a:t>dystrofinu</a:t>
            </a:r>
            <a:r>
              <a:rPr lang="cs-CZ" sz="2400" dirty="0"/>
              <a:t>, nezastaví progresi nemoci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~5%</a:t>
            </a:r>
            <a:r>
              <a:rPr lang="cs-CZ" sz="2400" dirty="0"/>
              <a:t> pacientů má vedlejší účinky </a:t>
            </a:r>
            <a:r>
              <a:rPr lang="en-US" sz="2400" dirty="0"/>
              <a:t>(</a:t>
            </a:r>
            <a:r>
              <a:rPr lang="en-US" sz="2400" dirty="0" err="1"/>
              <a:t>bolesti</a:t>
            </a:r>
            <a:r>
              <a:rPr lang="en-US" sz="2400" dirty="0"/>
              <a:t> b</a:t>
            </a:r>
            <a:r>
              <a:rPr lang="cs-CZ" sz="2400" dirty="0"/>
              <a:t>ř</a:t>
            </a:r>
            <a:r>
              <a:rPr lang="en-US" sz="2400" dirty="0" err="1"/>
              <a:t>icha</a:t>
            </a:r>
            <a:r>
              <a:rPr lang="en-US" sz="2400" dirty="0"/>
              <a:t>, </a:t>
            </a:r>
            <a:r>
              <a:rPr lang="cs-CZ" sz="2400" dirty="0"/>
              <a:t>průjem</a:t>
            </a:r>
            <a:r>
              <a:rPr lang="en-US" sz="2400" dirty="0"/>
              <a:t>,</a:t>
            </a:r>
            <a:r>
              <a:rPr lang="cs-CZ" sz="2400" dirty="0"/>
              <a:t> snížení počtu krevních destiček, …</a:t>
            </a:r>
            <a:r>
              <a:rPr lang="en-US" sz="2400" dirty="0"/>
              <a:t>) 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4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/>
              <a:t>EDG-5506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Edgewise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Therapeutics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Probíhá 2 fáze klinických testů, zvlášť pro DMD </a:t>
            </a:r>
            <a:r>
              <a:rPr lang="en-US" sz="2400" dirty="0"/>
              <a:t>(</a:t>
            </a:r>
            <a:r>
              <a:rPr lang="en-US" sz="2400" dirty="0" err="1"/>
              <a:t>studie</a:t>
            </a:r>
            <a:r>
              <a:rPr lang="en-US" sz="2400" dirty="0"/>
              <a:t> Lynx)</a:t>
            </a:r>
            <a:r>
              <a:rPr lang="cs-CZ" sz="2400" dirty="0"/>
              <a:t> a zvlášť pro BMD</a:t>
            </a:r>
            <a:r>
              <a:rPr lang="en-US" sz="2400" dirty="0"/>
              <a:t> (</a:t>
            </a:r>
            <a:r>
              <a:rPr lang="cs-CZ" sz="2400" dirty="0"/>
              <a:t>studie CANYON</a:t>
            </a:r>
            <a:r>
              <a:rPr lang="en-US" sz="2400" dirty="0"/>
              <a:t>)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>
                <a:hlinkClick r:id="rId5"/>
              </a:rPr>
              <a:t>Selektivni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myosin</a:t>
            </a:r>
            <a:r>
              <a:rPr lang="cs-CZ" sz="2400" dirty="0">
                <a:hlinkClick r:id="rId5"/>
              </a:rPr>
              <a:t> inhibitor</a:t>
            </a:r>
            <a:r>
              <a:rPr lang="cs-CZ" sz="2400" dirty="0"/>
              <a:t>: ve svalech jsou rychlá a pomalá vlákna, rychlá jsou náchylnější k poškození, lék snižuje aktivitu rychlých vláken při pohybu -</a:t>
            </a:r>
            <a:r>
              <a:rPr lang="en-US" sz="2400" dirty="0"/>
              <a:t>&gt; </a:t>
            </a:r>
            <a:r>
              <a:rPr lang="en-US" sz="2400" dirty="0" err="1"/>
              <a:t>sn</a:t>
            </a:r>
            <a:r>
              <a:rPr lang="cs-CZ" sz="2400" dirty="0" err="1"/>
              <a:t>íž</a:t>
            </a:r>
            <a:r>
              <a:rPr lang="en-US" sz="2400" dirty="0" err="1"/>
              <a:t>en</a:t>
            </a:r>
            <a:r>
              <a:rPr lang="cs-CZ" sz="2400" dirty="0"/>
              <a:t>í</a:t>
            </a:r>
            <a:r>
              <a:rPr lang="en-US" sz="2400" dirty="0"/>
              <a:t> </a:t>
            </a:r>
            <a:r>
              <a:rPr lang="cs-CZ" sz="2400" dirty="0"/>
              <a:t>markerů svalového poškození, troponinu v kosterním svalu o 68 %, </a:t>
            </a:r>
            <a:r>
              <a:rPr lang="cs-CZ" sz="2400" dirty="0" err="1"/>
              <a:t>kreatinkinázy</a:t>
            </a:r>
            <a:r>
              <a:rPr lang="cs-CZ" sz="2400" dirty="0"/>
              <a:t> o 30 %.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Ústně podávaný lék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Dobře tolerován, mírné vedlejší účinky u malého procenta pacientů </a:t>
            </a:r>
            <a:r>
              <a:rPr lang="en-US" sz="2400" dirty="0"/>
              <a:t>(</a:t>
            </a:r>
            <a:r>
              <a:rPr lang="cs-CZ" sz="2400" dirty="0"/>
              <a:t>ospalost, </a:t>
            </a:r>
            <a:r>
              <a:rPr lang="cs-CZ" sz="2400" dirty="0" err="1"/>
              <a:t>závraťě</a:t>
            </a:r>
            <a:r>
              <a:rPr lang="en-US" sz="2400" dirty="0"/>
              <a:t>)</a:t>
            </a:r>
            <a:r>
              <a:rPr lang="cs-CZ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Nedoch</a:t>
            </a:r>
            <a:r>
              <a:rPr lang="cs-CZ" sz="2400" dirty="0" err="1"/>
              <a:t>ází</a:t>
            </a:r>
            <a:r>
              <a:rPr lang="cs-CZ" sz="2400" dirty="0"/>
              <a:t> k obnově </a:t>
            </a:r>
            <a:r>
              <a:rPr lang="cs-CZ" sz="2400" dirty="0" err="1"/>
              <a:t>dystrofinu</a:t>
            </a:r>
            <a:r>
              <a:rPr lang="cs-CZ" sz="2400" dirty="0"/>
              <a:t>, nezastaví progresi nemoci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0" imgH="0" progId="Paint.Picture">
                  <p:embed/>
                </p:oleObj>
              </mc:Choice>
              <mc:Fallback>
                <p:oleObj name="Rastrový obrázek" r:id="rId6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89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/>
              <a:t>CAP-1002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Capricor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Probíhá 3 fáze klinických testů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Terapie využívá kmenové buňky izolované ze srdce označované CDC. CDC buňky produkují signálové molekuly ovlivňující imunitní systém tak, že dochází k lepší buněčné regeneraci -</a:t>
            </a:r>
            <a:r>
              <a:rPr lang="en-US" sz="2400" dirty="0"/>
              <a:t>&gt; </a:t>
            </a:r>
            <a:r>
              <a:rPr lang="en-US" sz="2400" dirty="0" err="1"/>
              <a:t>významné</a:t>
            </a:r>
            <a:r>
              <a:rPr lang="en-US" sz="2400" dirty="0"/>
              <a:t> </a:t>
            </a:r>
            <a:r>
              <a:rPr lang="en-US" sz="2400" dirty="0" err="1"/>
              <a:t>zlepšení</a:t>
            </a:r>
            <a:r>
              <a:rPr lang="en-US" sz="2400" dirty="0"/>
              <a:t> </a:t>
            </a:r>
            <a:r>
              <a:rPr lang="en-US" sz="2400" dirty="0" err="1"/>
              <a:t>funkce</a:t>
            </a:r>
            <a:r>
              <a:rPr lang="en-US" sz="2400" dirty="0"/>
              <a:t> </a:t>
            </a:r>
            <a:r>
              <a:rPr lang="en-US" sz="2400" dirty="0" err="1"/>
              <a:t>horních</a:t>
            </a:r>
            <a:r>
              <a:rPr lang="en-US" sz="2400" dirty="0"/>
              <a:t> </a:t>
            </a:r>
            <a:r>
              <a:rPr lang="en-US" sz="2400" dirty="0" err="1"/>
              <a:t>končetin</a:t>
            </a:r>
            <a:r>
              <a:rPr lang="en-US" sz="2400" dirty="0"/>
              <a:t> a </a:t>
            </a:r>
            <a:r>
              <a:rPr lang="en-US" sz="2400" dirty="0" err="1"/>
              <a:t>srdce</a:t>
            </a:r>
            <a:r>
              <a:rPr lang="en-US" sz="2400" dirty="0"/>
              <a:t>.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Dobře tolerován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Injekce</a:t>
            </a:r>
            <a:r>
              <a:rPr lang="en-US" sz="2400" dirty="0"/>
              <a:t> 4x </a:t>
            </a:r>
            <a:r>
              <a:rPr lang="en-US" sz="2400" dirty="0" err="1"/>
              <a:t>ro</a:t>
            </a:r>
            <a:r>
              <a:rPr lang="cs-CZ" sz="2400" dirty="0"/>
              <a:t>čně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Nedoch</a:t>
            </a:r>
            <a:r>
              <a:rPr lang="cs-CZ" sz="2400" dirty="0" err="1"/>
              <a:t>ází</a:t>
            </a:r>
            <a:r>
              <a:rPr lang="cs-CZ" sz="2400" dirty="0"/>
              <a:t> k obnově </a:t>
            </a:r>
            <a:r>
              <a:rPr lang="cs-CZ" sz="2400" dirty="0" err="1"/>
              <a:t>dystrofinu</a:t>
            </a:r>
            <a:r>
              <a:rPr lang="cs-CZ" sz="2400" dirty="0"/>
              <a:t>, nezastaví progresi nemoci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50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Léky ve fázi klinického testování 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41BDBFE-8AF5-F584-6694-551844BCC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22450"/>
              </p:ext>
            </p:extLst>
          </p:nvPr>
        </p:nvGraphicFramePr>
        <p:xfrm>
          <a:off x="4197350" y="731838"/>
          <a:ext cx="3797300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7350" y="731838"/>
                        <a:ext cx="3797300" cy="539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08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 err="1"/>
              <a:t>Vamorolone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firmy </a:t>
            </a:r>
            <a:r>
              <a:rPr lang="en-US" sz="2400" dirty="0" err="1">
                <a:hlinkClick r:id="rId4"/>
              </a:rPr>
              <a:t>Santhera</a:t>
            </a:r>
            <a:r>
              <a:rPr lang="en-US" sz="2400" dirty="0">
                <a:hlinkClick r:id="rId4"/>
              </a:rPr>
              <a:t> Pharmaceuticals</a:t>
            </a:r>
            <a:r>
              <a:rPr lang="en-US" sz="2400" dirty="0"/>
              <a:t> and </a:t>
            </a:r>
            <a:r>
              <a:rPr lang="en-US" sz="2400" dirty="0" err="1">
                <a:hlinkClick r:id="rId5"/>
              </a:rPr>
              <a:t>ReveraGen</a:t>
            </a:r>
            <a:r>
              <a:rPr lang="en-US" sz="2400" dirty="0">
                <a:hlinkClick r:id="rId5"/>
              </a:rPr>
              <a:t> BioPharma, Inc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Dokončena 3 fáze u DMD a připravuje se registrace u EMA, probíhá fáze 2 u BMD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Nekortikoidní steroidy, podobné účinky jako kortikosteroidy ale výrazně omezené negativní účinky</a:t>
            </a:r>
            <a:r>
              <a:rPr lang="en-US" sz="2400" dirty="0"/>
              <a:t>.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Dobře tolerován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Ústně podávaný lék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Lze přejít z kortikosteroidů na </a:t>
            </a:r>
            <a:r>
              <a:rPr lang="cs-CZ" sz="2400" dirty="0" err="1"/>
              <a:t>Vamorolone</a:t>
            </a:r>
            <a:r>
              <a:rPr lang="cs-CZ" sz="2400" dirty="0"/>
              <a:t> ze dne na 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Nedoch</a:t>
            </a:r>
            <a:r>
              <a:rPr lang="cs-CZ" sz="2400" dirty="0" err="1"/>
              <a:t>ází</a:t>
            </a:r>
            <a:r>
              <a:rPr lang="cs-CZ" sz="2400" dirty="0"/>
              <a:t> k obnově </a:t>
            </a:r>
            <a:r>
              <a:rPr lang="cs-CZ" sz="2400" dirty="0" err="1"/>
              <a:t>dystrofinu</a:t>
            </a:r>
            <a:r>
              <a:rPr lang="cs-CZ" sz="2400" dirty="0"/>
              <a:t>, nezastaví progresi nemoci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0" imgH="0" progId="Paint.Picture">
                  <p:embed/>
                </p:oleObj>
              </mc:Choice>
              <mc:Fallback>
                <p:oleObj name="Rastrový obrázek" r:id="rId6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057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/>
              <a:t>ATL1102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Antisense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Therapeutics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Dokončena 1 fáze 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DMD pacienti, kteří mají v krvi vysoké hladiny CD49d (CD49dhiT-buněk), mají těžší a rychlejší progresi. ATL1102 blokuje expresi CD49d (VLA-4)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Dobře tolerován, žádné vážnější vedlejší účinky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Podáván injekčně nebo se inhaluje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Nedoch</a:t>
            </a:r>
            <a:r>
              <a:rPr lang="cs-CZ" sz="2400" dirty="0" err="1"/>
              <a:t>ází</a:t>
            </a:r>
            <a:r>
              <a:rPr lang="cs-CZ" sz="2400" dirty="0"/>
              <a:t> k obnově </a:t>
            </a:r>
            <a:r>
              <a:rPr lang="cs-CZ" sz="2400" dirty="0" err="1"/>
              <a:t>dystrofinu</a:t>
            </a:r>
            <a:r>
              <a:rPr lang="cs-CZ" sz="2400" dirty="0"/>
              <a:t>, nezastaví progresi nemoci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82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 err="1"/>
              <a:t>Pamrevlumab</a:t>
            </a:r>
            <a:r>
              <a:rPr lang="cs-CZ" sz="6500" b="1" dirty="0"/>
              <a:t> (FG-3019)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Fibrogen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Probíhá 3 fáze 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Monoklonální protilátka, působí proti růstovému faktoru pojivové tkáně (CTGF), který podporuje svalovou fibrózu a snižuje schopnost poškozených svalových buněk se obnovovat.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Dobře tolerován, žádné vážnější vedlejší účinky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Nedoch</a:t>
            </a:r>
            <a:r>
              <a:rPr lang="cs-CZ" sz="2400" dirty="0" err="1"/>
              <a:t>ází</a:t>
            </a:r>
            <a:r>
              <a:rPr lang="cs-CZ" sz="2400" dirty="0"/>
              <a:t> k obnově </a:t>
            </a:r>
            <a:r>
              <a:rPr lang="cs-CZ" sz="2400" dirty="0" err="1"/>
              <a:t>dystrofinu</a:t>
            </a:r>
            <a:r>
              <a:rPr lang="cs-CZ" sz="2400" dirty="0"/>
              <a:t>, nezastaví progresi nemoci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896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 err="1"/>
              <a:t>Ifetroban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Cumberland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Pharmaceuticals</a:t>
            </a:r>
            <a:r>
              <a:rPr lang="cs-CZ" sz="2400" dirty="0">
                <a:hlinkClick r:id="rId4"/>
              </a:rPr>
              <a:t>, </a:t>
            </a:r>
            <a:r>
              <a:rPr lang="cs-CZ" sz="2400" dirty="0" err="1">
                <a:hlinkClick r:id="rId4"/>
              </a:rPr>
              <a:t>inc.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Probíhá 2 fáze 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Kardiologický lék, </a:t>
            </a:r>
            <a:r>
              <a:rPr lang="cs-CZ" sz="2400" dirty="0" err="1"/>
              <a:t>vasodilatant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Ústně podávaný lék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Nedoch</a:t>
            </a:r>
            <a:r>
              <a:rPr lang="cs-CZ" sz="2400" dirty="0" err="1"/>
              <a:t>ází</a:t>
            </a:r>
            <a:r>
              <a:rPr lang="cs-CZ" sz="2400" dirty="0"/>
              <a:t> k obnově </a:t>
            </a:r>
            <a:r>
              <a:rPr lang="cs-CZ" sz="2400" dirty="0" err="1"/>
              <a:t>dystrofinu</a:t>
            </a:r>
            <a:r>
              <a:rPr lang="cs-CZ" sz="2400" dirty="0"/>
              <a:t>, nezastaví progresi nemoci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91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381000"/>
            <a:ext cx="11579225" cy="1295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b="1" dirty="0"/>
              <a:t>Dotazy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50" y="1676399"/>
            <a:ext cx="4078286" cy="43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/>
              <a:t>F</a:t>
            </a:r>
            <a:r>
              <a:rPr lang="cs-CZ" sz="3600" b="1" dirty="0"/>
              <a:t>á</a:t>
            </a:r>
            <a:r>
              <a:rPr lang="en-US" sz="3600" b="1" dirty="0"/>
              <a:t>ze </a:t>
            </a:r>
            <a:r>
              <a:rPr lang="cs-CZ" sz="3600" b="1" dirty="0"/>
              <a:t>testování léků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Preklinická fáze: zjišťuje se účinnost a bezpečnost na tkáňových kulturách a zvířatech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Klinická fáze 1: zjišťuje se bezpečnost, efektivnost, dávkování, malé desítky pacientů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Klinická fáze 2: vedlejší účinky, nejvhodnější dávkování, malé desítky pacientů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Klinická fáze 3: vedlejší účinky, efektivnost léku, desítky až stovky pacientů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Schvalování léků: v EU je to výbor EMA nazývaný </a:t>
            </a:r>
            <a:r>
              <a:rPr lang="cs-CZ" sz="2400" dirty="0">
                <a:hlinkClick r:id="rId4"/>
              </a:rPr>
              <a:t>CHMP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MUDR Ondřej </a:t>
            </a:r>
            <a:r>
              <a:rPr lang="cs-CZ" sz="2400" dirty="0" err="1"/>
              <a:t>Slanař</a:t>
            </a:r>
            <a:r>
              <a:rPr lang="cs-CZ" sz="2400" dirty="0"/>
              <a:t>, Karlova Universita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MVDR Tomáš </a:t>
            </a:r>
            <a:r>
              <a:rPr lang="cs-CZ" sz="2400" dirty="0" err="1"/>
              <a:t>Radimerský</a:t>
            </a:r>
            <a:r>
              <a:rPr lang="cs-CZ" sz="2400" dirty="0"/>
              <a:t>, SÚKL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Post-marketing fáze: vyhodnocuje se dlouhodobá bezpečnost a účinnost </a:t>
            </a:r>
            <a:br>
              <a:rPr lang="cs-CZ" sz="2400" dirty="0"/>
            </a:br>
            <a:r>
              <a:rPr lang="cs-CZ" sz="2400" dirty="0"/>
              <a:t>Dobrý popis má kanadská organizace </a:t>
            </a:r>
            <a:r>
              <a:rPr lang="cs-CZ" sz="2400" dirty="0" err="1">
                <a:hlinkClick r:id="rId5"/>
              </a:rPr>
              <a:t>Defeat</a:t>
            </a:r>
            <a:r>
              <a:rPr lang="cs-CZ" sz="2400" dirty="0">
                <a:hlinkClick r:id="rId5"/>
              </a:rPr>
              <a:t> Duchenne</a:t>
            </a:r>
            <a:br>
              <a:rPr lang="cs-CZ" sz="2800" dirty="0"/>
            </a:b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1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4" y="134560"/>
            <a:ext cx="11579225" cy="792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SRP-9001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4" y="723523"/>
            <a:ext cx="11579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Sarepta</a:t>
            </a:r>
            <a:r>
              <a:rPr lang="cs-CZ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Dokončena fáze 2, probíhá fáze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Výsledky fáze 2 </a:t>
            </a:r>
            <a:r>
              <a:rPr lang="cs-CZ" sz="2400" dirty="0">
                <a:hlinkClick r:id="rId5"/>
              </a:rPr>
              <a:t>zde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Mikrodystrofin</a:t>
            </a:r>
            <a:r>
              <a:rPr lang="cs-CZ" sz="2400" dirty="0"/>
              <a:t> RNA </a:t>
            </a:r>
            <a:r>
              <a:rPr lang="en-US" sz="2400" dirty="0"/>
              <a:t>+</a:t>
            </a:r>
            <a:r>
              <a:rPr lang="cs-CZ" sz="2400" dirty="0"/>
              <a:t> AAV vektor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 konce roku 2023 má být vyhodnocena fáze 3 a zažádáno o registraci u FDA a 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Co je </a:t>
            </a:r>
            <a:r>
              <a:rPr lang="cs-CZ" sz="2400" dirty="0" err="1">
                <a:hlinkClick r:id="rId6"/>
              </a:rPr>
              <a:t>mikrodystrofin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</a:t>
            </a:r>
            <a:r>
              <a:rPr lang="en-US" sz="2400" dirty="0"/>
              <a:t>, </a:t>
            </a:r>
            <a:r>
              <a:rPr lang="en-US" sz="2400" dirty="0" err="1"/>
              <a:t>rizika</a:t>
            </a:r>
            <a:r>
              <a:rPr lang="cs-CZ" sz="24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vhodný 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Jednorázová aplikace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imunitní reakce na AAV, nelze opakovat, hledá se řešení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Imunitní reakce na </a:t>
            </a:r>
            <a:r>
              <a:rPr lang="cs-CZ" sz="2400" dirty="0" err="1"/>
              <a:t>dystrofin</a:t>
            </a:r>
            <a:r>
              <a:rPr lang="cs-CZ" sz="2400" dirty="0"/>
              <a:t>, zvláště delece mezi exony 9-13,29-30, 55-71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05405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7" imgW="0" imgH="0" progId="Paint.Picture">
                  <p:embed/>
                </p:oleObj>
              </mc:Choice>
              <mc:Fallback>
                <p:oleObj name="Rastrový obrázek" r:id="rId7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90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SGT-001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Solid </a:t>
            </a:r>
            <a:r>
              <a:rPr lang="cs-CZ" sz="2400" dirty="0" err="1"/>
              <a:t>Biosciences</a:t>
            </a:r>
            <a:r>
              <a:rPr lang="cs-CZ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Dokončena fáze 2, připravuje se fáze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Výsledky fáze 2 </a:t>
            </a:r>
            <a:r>
              <a:rPr lang="cs-CZ" sz="2400" dirty="0">
                <a:hlinkClick r:id="rId4"/>
              </a:rPr>
              <a:t>zde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Mikrodystrofin</a:t>
            </a:r>
            <a:r>
              <a:rPr lang="cs-CZ" sz="2400" dirty="0"/>
              <a:t> RNA </a:t>
            </a:r>
            <a:r>
              <a:rPr lang="en-US" sz="2400" dirty="0"/>
              <a:t>+</a:t>
            </a:r>
            <a:r>
              <a:rPr lang="cs-CZ" sz="2400" dirty="0"/>
              <a:t> </a:t>
            </a:r>
            <a:r>
              <a:rPr lang="en-US" sz="2400" dirty="0"/>
              <a:t>r</a:t>
            </a:r>
            <a:r>
              <a:rPr lang="cs-CZ" sz="2400" dirty="0"/>
              <a:t>AAV9 vektor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vhodný 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Jednorázová aplikace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</a:t>
            </a:r>
            <a:r>
              <a:rPr lang="en-US" sz="2400" dirty="0"/>
              <a:t>, </a:t>
            </a:r>
            <a:r>
              <a:rPr lang="en-US" sz="2400" dirty="0" err="1"/>
              <a:t>rizika</a:t>
            </a:r>
            <a:r>
              <a:rPr lang="cs-CZ" sz="24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imunitní reakce na AAV, nelze opakovat, hledá se řešení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Imunitní reakce na </a:t>
            </a:r>
            <a:r>
              <a:rPr lang="cs-CZ" sz="2400" dirty="0" err="1"/>
              <a:t>dystrofin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Ve vývoji SGT-003: optimalizovaný AAV vektor, vyšší účinnost v preklinické fázi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74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PF-06939926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5" y="914399"/>
            <a:ext cx="11579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en-US" sz="2400" dirty="0">
                <a:hlinkClick r:id="rId4"/>
              </a:rPr>
              <a:t>Pfizer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Dokončena fáze </a:t>
            </a:r>
            <a:r>
              <a:rPr lang="en-US" sz="2400" dirty="0"/>
              <a:t>1b</a:t>
            </a:r>
            <a:r>
              <a:rPr lang="cs-CZ" sz="2400" dirty="0"/>
              <a:t>, připravuje se fáze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Výsledky fáze </a:t>
            </a:r>
            <a:r>
              <a:rPr lang="en-US" sz="2400" dirty="0"/>
              <a:t>1b</a:t>
            </a:r>
            <a:r>
              <a:rPr lang="cs-CZ" sz="2400" dirty="0"/>
              <a:t> </a:t>
            </a:r>
            <a:r>
              <a:rPr lang="cs-CZ" sz="2400" dirty="0">
                <a:hlinkClick r:id="rId5"/>
              </a:rPr>
              <a:t>zde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Mikrodystrofin</a:t>
            </a:r>
            <a:r>
              <a:rPr lang="cs-CZ" sz="2400" dirty="0"/>
              <a:t> RNA </a:t>
            </a:r>
            <a:r>
              <a:rPr lang="en-US" sz="2400" dirty="0"/>
              <a:t>+</a:t>
            </a:r>
            <a:r>
              <a:rPr lang="cs-CZ" sz="2400" dirty="0"/>
              <a:t> AAV9 vektor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vhodný 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Jednorázová aplikace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</a:t>
            </a:r>
            <a:r>
              <a:rPr lang="en-US" sz="2400" dirty="0"/>
              <a:t>, </a:t>
            </a:r>
            <a:r>
              <a:rPr lang="en-US" sz="2400" dirty="0" err="1"/>
              <a:t>rizika</a:t>
            </a:r>
            <a:r>
              <a:rPr lang="cs-CZ" sz="24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imunitní reakce na AAV, nelze opakovat, hledá se řešení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Imunitní reakce na </a:t>
            </a:r>
            <a:r>
              <a:rPr lang="cs-CZ" sz="2400" dirty="0" err="1"/>
              <a:t>dystrofin</a:t>
            </a: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0" imgH="0" progId="Paint.Picture">
                  <p:embed/>
                </p:oleObj>
              </mc:Choice>
              <mc:Fallback>
                <p:oleObj name="Rastrový obrázek" r:id="rId6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91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/>
              <a:t>RGX202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Regenxbio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Připravuje se fáze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Mikrodystrofin</a:t>
            </a:r>
            <a:r>
              <a:rPr lang="cs-CZ" sz="2400" dirty="0"/>
              <a:t> RNA </a:t>
            </a:r>
            <a:r>
              <a:rPr lang="en-US" sz="2400" dirty="0"/>
              <a:t>+</a:t>
            </a:r>
            <a:r>
              <a:rPr lang="cs-CZ" sz="2400" dirty="0"/>
              <a:t> AAV8 vektor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Vhodný pro všechny mutace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Jednorázová aplikace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Šlo by použít jako druhá dávka v případě, že předchozí byla od firmy využívající AAV9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</a:t>
            </a:r>
            <a:r>
              <a:rPr lang="en-US" sz="2400" dirty="0"/>
              <a:t>, </a:t>
            </a:r>
            <a:r>
              <a:rPr lang="en-US" sz="2400" dirty="0" err="1"/>
              <a:t>rizika</a:t>
            </a:r>
            <a:r>
              <a:rPr lang="cs-CZ" sz="2400" dirty="0"/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Imunitní reakce na AAV, nelze opakovat, hledá se řešení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Imunitní reakce na </a:t>
            </a:r>
            <a:r>
              <a:rPr lang="cs-CZ" sz="2400" dirty="0" err="1"/>
              <a:t>dystrofin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27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 err="1"/>
              <a:t>Eteplirsen</a:t>
            </a:r>
            <a:r>
              <a:rPr lang="cs-CZ" sz="3600" b="1" dirty="0"/>
              <a:t> </a:t>
            </a:r>
            <a:r>
              <a:rPr lang="en-US" sz="3600" b="1" dirty="0"/>
              <a:t>(</a:t>
            </a:r>
            <a:r>
              <a:rPr lang="en-US" sz="3600" b="1" dirty="0" err="1"/>
              <a:t>Exondys</a:t>
            </a:r>
            <a:r>
              <a:rPr lang="en-US" sz="3600" b="1" dirty="0"/>
              <a:t> 51) MIS51ON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Sarepta</a:t>
            </a:r>
            <a:r>
              <a:rPr lang="cs-CZ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cs-CZ" sz="2400" dirty="0"/>
              <a:t>é</a:t>
            </a:r>
            <a:r>
              <a:rPr lang="en-US" sz="2400" dirty="0"/>
              <a:t>k </a:t>
            </a:r>
            <a:r>
              <a:rPr lang="cs-CZ" sz="2400" dirty="0"/>
              <a:t>registrován u FDA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EMA zamítla, zdůvodnění </a:t>
            </a:r>
            <a:r>
              <a:rPr lang="cs-CZ" sz="2400" dirty="0">
                <a:hlinkClick r:id="rId5"/>
              </a:rPr>
              <a:t>zde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Cílem je odzkoušet účinnost větší </a:t>
            </a:r>
            <a:r>
              <a:rPr lang="cs-CZ" sz="2400" dirty="0" err="1"/>
              <a:t>davky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skiping</a:t>
            </a:r>
            <a:r>
              <a:rPr lang="cs-CZ" sz="2400" dirty="0"/>
              <a:t> zacílený na exon 51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Registrov</a:t>
            </a:r>
            <a:r>
              <a:rPr lang="cs-CZ" sz="2400" dirty="0"/>
              <a:t>á</a:t>
            </a:r>
            <a:r>
              <a:rPr lang="en-US" sz="2400" dirty="0"/>
              <a:t>n v USA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Neúplný </a:t>
            </a:r>
            <a:r>
              <a:rPr lang="cs-CZ" sz="2400" dirty="0" err="1"/>
              <a:t>dystrofin</a:t>
            </a:r>
            <a:r>
              <a:rPr lang="cs-CZ" sz="2400" dirty="0"/>
              <a:t>, mění DMD na BMD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Efektivita léčby závisí na mutaci a množství nově vzniklého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Celoživotně kapačka 1x týdně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0" imgH="0" progId="Paint.Picture">
                  <p:embed/>
                </p:oleObj>
              </mc:Choice>
              <mc:Fallback>
                <p:oleObj name="Rastrový obrázek" r:id="rId6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CA55D9B2-9AE7-1055-5B02-9D2E09BB4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40204"/>
              </p:ext>
            </p:extLst>
          </p:nvPr>
        </p:nvGraphicFramePr>
        <p:xfrm>
          <a:off x="8900598" y="1956013"/>
          <a:ext cx="3027877" cy="154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 prostředí balíčkovače" showAsIcon="1" r:id="rId7" imgW="869040" imgH="392040" progId="Package">
                  <p:embed/>
                </p:oleObj>
              </mc:Choice>
              <mc:Fallback>
                <p:oleObj name="Objekt prostředí balíčkovače" showAsIcon="1" r:id="rId7" imgW="869040" imgH="392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0598" y="1956013"/>
                        <a:ext cx="3027877" cy="1546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63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     www.endduchenne.cz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6500" b="1" dirty="0" err="1"/>
              <a:t>Casimersen</a:t>
            </a:r>
            <a:r>
              <a:rPr lang="cs-CZ" sz="6500" b="1" dirty="0"/>
              <a:t> - </a:t>
            </a:r>
            <a:r>
              <a:rPr lang="cs-CZ" sz="6500" b="1" dirty="0" err="1"/>
              <a:t>Golodirsen</a:t>
            </a:r>
            <a:r>
              <a:rPr lang="cs-CZ" sz="6500" b="1" dirty="0"/>
              <a:t> </a:t>
            </a:r>
            <a:br>
              <a:rPr lang="cs-CZ" sz="1050" dirty="0"/>
            </a:b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914399"/>
            <a:ext cx="1157922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Vyvíjí firma </a:t>
            </a:r>
            <a:r>
              <a:rPr lang="cs-CZ" sz="2400" dirty="0" err="1">
                <a:hlinkClick r:id="rId4"/>
              </a:rPr>
              <a:t>Sarepta</a:t>
            </a:r>
            <a:r>
              <a:rPr lang="cs-CZ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Oba </a:t>
            </a:r>
            <a:r>
              <a:rPr lang="cs-CZ" sz="2400" dirty="0" err="1"/>
              <a:t>lé</a:t>
            </a:r>
            <a:r>
              <a:rPr lang="en-US" sz="2400" dirty="0"/>
              <a:t>k</a:t>
            </a:r>
            <a:r>
              <a:rPr lang="cs-CZ" sz="2400" dirty="0"/>
              <a:t>y v závěrečné fázi klinického testování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Exon </a:t>
            </a:r>
            <a:r>
              <a:rPr lang="cs-CZ" sz="2400" dirty="0" err="1"/>
              <a:t>skiping</a:t>
            </a:r>
            <a:r>
              <a:rPr lang="cs-CZ" sz="2400" dirty="0"/>
              <a:t> zacílený na exony 45 a 53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Kauzální genetická léčba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Nevýhody: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Neúplný </a:t>
            </a:r>
            <a:r>
              <a:rPr lang="cs-CZ" sz="2400" dirty="0" err="1"/>
              <a:t>dystrofin</a:t>
            </a:r>
            <a:r>
              <a:rPr lang="cs-CZ" sz="2400" dirty="0"/>
              <a:t>, mění DMD na BMD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Efektivita léčby závisí na mutaci a množství nově vzniklého </a:t>
            </a:r>
            <a:r>
              <a:rPr lang="cs-CZ" sz="2400" dirty="0" err="1"/>
              <a:t>dystrofinu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Celoživotně kapačka 1x týdně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D6A7916-9AF1-F199-E965-CA8802909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0" imgH="0" progId="Paint.Picture">
                  <p:embed/>
                </p:oleObj>
              </mc:Choice>
              <mc:Fallback>
                <p:oleObj name="Rastrový obrázek" r:id="rId5" imgW="0" imgH="0" progId="Paint.Picture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4D6A7916-9AF1-F199-E965-CA8802909F9A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1471</Words>
  <Application>Microsoft Office PowerPoint</Application>
  <PresentationFormat>Širokoúhlá obrazovka</PresentationFormat>
  <Paragraphs>249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Foxit PDF Document</vt:lpstr>
      <vt:lpstr>Rastrový obrázek</vt:lpstr>
      <vt:lpstr>Balíček</vt:lpstr>
      <vt:lpstr>Koference PP ONLUS Řím 2023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Duchenne</dc:title>
  <dc:creator>MIREK</dc:creator>
  <cp:lastModifiedBy>Miroslav Stuchlik</cp:lastModifiedBy>
  <cp:revision>75</cp:revision>
  <dcterms:created xsi:type="dcterms:W3CDTF">2018-11-24T16:18:44Z</dcterms:created>
  <dcterms:modified xsi:type="dcterms:W3CDTF">2023-03-12T17:50:49Z</dcterms:modified>
</cp:coreProperties>
</file>