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73" r:id="rId11"/>
    <p:sldId id="277" r:id="rId12"/>
    <p:sldId id="274" r:id="rId13"/>
    <p:sldId id="270" r:id="rId14"/>
    <p:sldId id="275" r:id="rId15"/>
    <p:sldId id="271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391" userDrawn="1">
          <p15:clr>
            <a:srgbClr val="A4A3A4"/>
          </p15:clr>
        </p15:guide>
        <p15:guide id="3" pos="7015" userDrawn="1">
          <p15:clr>
            <a:srgbClr val="A4A3A4"/>
          </p15:clr>
        </p15:guide>
        <p15:guide id="4" pos="7401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7680" userDrawn="1">
          <p15:clr>
            <a:srgbClr val="A4A3A4"/>
          </p15:clr>
        </p15:guide>
        <p15:guide id="7" orient="horz" pos="164" userDrawn="1">
          <p15:clr>
            <a:srgbClr val="A4A3A4"/>
          </p15:clr>
        </p15:guide>
        <p15:guide id="8" orient="horz" pos="9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52"/>
  </p:normalViewPr>
  <p:slideViewPr>
    <p:cSldViewPr snapToObjects="1">
      <p:cViewPr varScale="1">
        <p:scale>
          <a:sx n="88" d="100"/>
          <a:sy n="88" d="100"/>
        </p:scale>
        <p:origin x="120" y="630"/>
      </p:cViewPr>
      <p:guideLst>
        <p:guide orient="horz" pos="2160"/>
        <p:guide pos="1391"/>
        <p:guide pos="7015"/>
        <p:guide pos="7401"/>
        <p:guide pos="3840"/>
        <p:guide pos="7680"/>
        <p:guide orient="horz" pos="164"/>
        <p:guide orient="horz" pos="9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hyperlink" Target="https://www.employment.gov.sk/sk/rodina-socialna-pomoc/tazke-zdravotne-postihnutie/penazne-prispevky/pp-opravu-pomocky/" TargetMode="External"/><Relationship Id="rId7" Type="http://schemas.openxmlformats.org/officeDocument/2006/relationships/hyperlink" Target="https://www.employment.gov.sk/sk/rodina-socialna-pomoc/tazke-zdravotne-postihnutie/penazne-prispevky/pp-upravu-bytu-rodinneho-domu-alebo-garaze/" TargetMode="External"/><Relationship Id="rId2" Type="http://schemas.openxmlformats.org/officeDocument/2006/relationships/hyperlink" Target="https://www.employment.gov.sk/sk/rodina-socialna-pomoc/tazke-zdravotne-postihnutie/penazne-prispevky/pp-kupu-vycvik-pouzivania-upravu-pomocky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employment.gov.sk/sk/rodina-socialna-pomoc/tazke-zdravotne-postihnutie/penazne-prispevky/pp-upravu-osobneho-motoroveho-vozidla/" TargetMode="External"/><Relationship Id="rId5" Type="http://schemas.openxmlformats.org/officeDocument/2006/relationships/hyperlink" Target="https://www.employment.gov.sk/sk/rodina-socialna-pomoc/tazke-zdravotne-postihnutie/penazne-prispevky/pp-kupu-osobneho-motoroveho-vozidla/" TargetMode="External"/><Relationship Id="rId4" Type="http://schemas.openxmlformats.org/officeDocument/2006/relationships/hyperlink" Target="https://www.employment.gov.sk/sk/rodina-socialna-pomoc/tazke-zdravotne-postihnutie/penazne-prispevky/pp-kupu-zdvihacieho-zariadenia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ployment.gov.sk/sk/rodina-socialna-pomoc/tazke-zdravotne-postihnutie/penazne-prispevky/pp-kupu-zdvihacieho-zariadenia/" TargetMode="External"/><Relationship Id="rId7" Type="http://schemas.openxmlformats.org/officeDocument/2006/relationships/image" Target="../media/image1.emf"/><Relationship Id="rId2" Type="http://schemas.openxmlformats.org/officeDocument/2006/relationships/hyperlink" Target="https://www.employment.gov.sk/sk/rodina-socialna-pomoc/tazke-zdravotne-postihnutie/penazne-prispevky/pp-kupu-vycvik-pouzivania-upravu-pomock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mployment.gov.sk/sk/rodina-socialna-pomoc/tazke-zdravotne-postihnutie/penazne-prispevky/pp-upravu-bytu-rodinneho-domu-alebo-garaze/" TargetMode="External"/><Relationship Id="rId5" Type="http://schemas.openxmlformats.org/officeDocument/2006/relationships/hyperlink" Target="https://www.employment.gov.sk/sk/rodina-socialna-pomoc/tazke-zdravotne-postihnutie/penazne-prispevky/pp-upravu-osobneho-motoroveho-vozidla/" TargetMode="External"/><Relationship Id="rId4" Type="http://schemas.openxmlformats.org/officeDocument/2006/relationships/hyperlink" Target="https://www.employment.gov.sk/sk/rodina-socialna-pomoc/tazke-zdravotne-postihnutie/penazne-prispevky/pp-kupu-osobneho-motoroveho-vozidla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ployment.gov.sk/sk/rodina-socialna-pomoc/tazke-zdravotne-postihnutie/penazne-prispevky/pp-prepravu/" TargetMode="External"/><Relationship Id="rId2" Type="http://schemas.openxmlformats.org/officeDocument/2006/relationships/hyperlink" Target="https://www.employment.gov.sk/sk/rodina-socialna-pomoc/tazke-zdravotne-postihnutie/penazne-prispevky/pp-osobnu-asistenciu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emf"/><Relationship Id="rId5" Type="http://schemas.openxmlformats.org/officeDocument/2006/relationships/hyperlink" Target="https://www.employment.gov.sk/sk/rodina-socialna-pomoc/tazke-zdravotne-postihnutie/penazne-prispevky/pp-opatrovanie/" TargetMode="External"/><Relationship Id="rId4" Type="http://schemas.openxmlformats.org/officeDocument/2006/relationships/hyperlink" Target="https://www.employment.gov.sk/sk/rodina-socialna-pomoc/tazke-zdravotne-postihnutie/penazne-prispevky/pp-kompenzaciu-zvysenych-vydavkov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://www.osobnaasistencia.sk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omd@omdvsr.sk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osobnaasistencia.sk/" TargetMode="External"/><Relationship Id="rId5" Type="http://schemas.openxmlformats.org/officeDocument/2006/relationships/hyperlink" Target="http://www.belasymotyl.sk/" TargetMode="External"/><Relationship Id="rId4" Type="http://schemas.openxmlformats.org/officeDocument/2006/relationships/hyperlink" Target="http://www.omdvsr.sk/undefined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7A5D8C4-BADE-E14E-86FF-23C3E6A51F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2211613"/>
            <a:ext cx="8915399" cy="1853288"/>
          </a:xfrm>
        </p:spPr>
        <p:txBody>
          <a:bodyPr>
            <a:normAutofit/>
          </a:bodyPr>
          <a:lstStyle/>
          <a:p>
            <a:pPr algn="ctr"/>
            <a:r>
              <a:rPr lang="sk-SK" sz="2800" b="1" dirty="0">
                <a:latin typeface="Arial" panose="020B0604020202020204" pitchFamily="34" charset="0"/>
                <a:cs typeface="Arial" panose="020B0604020202020204" pitchFamily="34" charset="0"/>
              </a:rPr>
              <a:t>Systém štátnej sociálnej podpory pre osoby </a:t>
            </a:r>
            <a:br>
              <a:rPr lang="sk-SK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2800" b="1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sk-SK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nervovosvalovým</a:t>
            </a:r>
            <a:r>
              <a:rPr lang="sk-SK" sz="2800" b="1" dirty="0">
                <a:latin typeface="Arial" panose="020B0604020202020204" pitchFamily="34" charset="0"/>
                <a:cs typeface="Arial" panose="020B0604020202020204" pitchFamily="34" charset="0"/>
              </a:rPr>
              <a:t> ochorením v SR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B8FC80C3-7B1D-9643-9151-DA942ACD1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1" y="4247292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sk-SK" sz="2000" b="1" dirty="0">
                <a:latin typeface="Arial" panose="020B0604020202020204" pitchFamily="34" charset="0"/>
                <a:cs typeface="Arial" panose="020B0604020202020204" pitchFamily="34" charset="0"/>
              </a:rPr>
              <a:t>Osobná asistencia v zákone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62353C77-F84F-C941-9FD1-1400FDB40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0387" y="0"/>
            <a:ext cx="2211613" cy="2211613"/>
          </a:xfrm>
          <a:prstGeom prst="rect">
            <a:avLst/>
          </a:prstGeom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xmlns="" id="{B409AF6D-D471-D243-8EB9-CB21233B922A}"/>
              </a:ext>
            </a:extLst>
          </p:cNvPr>
          <p:cNvSpPr txBox="1"/>
          <p:nvPr/>
        </p:nvSpPr>
        <p:spPr>
          <a:xfrm>
            <a:off x="8472264" y="5555966"/>
            <a:ext cx="33395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Mgr. Andrea </a:t>
            </a:r>
            <a:r>
              <a:rPr lang="sk-SK" sz="1400" b="1" dirty="0" err="1"/>
              <a:t>Madunová</a:t>
            </a:r>
            <a:endParaRPr lang="sk-SK" sz="1400" b="1" dirty="0"/>
          </a:p>
          <a:p>
            <a:r>
              <a:rPr lang="sk-SK" sz="1400" b="1" dirty="0"/>
              <a:t>Mgr. Tibor Köböl </a:t>
            </a:r>
          </a:p>
          <a:p>
            <a:endParaRPr lang="sk-SK" sz="1400" dirty="0"/>
          </a:p>
          <a:p>
            <a:pPr algn="r"/>
            <a:r>
              <a:rPr lang="sk-SK" sz="1400" dirty="0"/>
              <a:t>Brno, dňa 7. mája 2019</a:t>
            </a:r>
          </a:p>
        </p:txBody>
      </p:sp>
    </p:spTree>
    <p:extLst>
      <p:ext uri="{BB962C8B-B14F-4D97-AF65-F5344CB8AC3E}">
        <p14:creationId xmlns:p14="http://schemas.microsoft.com/office/powerpoint/2010/main" val="314014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extLst>
              <a:ext uri="{FF2B5EF4-FFF2-40B4-BE49-F238E27FC236}">
                <a16:creationId xmlns:a16="http://schemas.microsoft.com/office/drawing/2014/main" xmlns="" id="{1335FD49-1E3D-1249-9326-C1C6ACD41C80}"/>
              </a:ext>
            </a:extLst>
          </p:cNvPr>
          <p:cNvSpPr txBox="1"/>
          <p:nvPr/>
        </p:nvSpPr>
        <p:spPr>
          <a:xfrm>
            <a:off x="2209362" y="260350"/>
            <a:ext cx="9541686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algn="ctr">
              <a:spcBef>
                <a:spcPct val="0"/>
              </a:spcBef>
              <a:buNone/>
              <a:defRPr sz="2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sk-SK" dirty="0"/>
              <a:t>Úrad môže poskytovať pomoc vyplácaním peňažných príspevkov</a:t>
            </a:r>
          </a:p>
          <a:p>
            <a:r>
              <a:rPr lang="sk-SK" sz="1800" dirty="0"/>
              <a:t>- príspevky môžu byť jednorazové alebo opakované -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xmlns="" id="{F84E9B82-A864-3546-BB39-8B2529EC54AA}"/>
              </a:ext>
            </a:extLst>
          </p:cNvPr>
          <p:cNvSpPr txBox="1"/>
          <p:nvPr/>
        </p:nvSpPr>
        <p:spPr>
          <a:xfrm>
            <a:off x="2208213" y="1268760"/>
            <a:ext cx="9540875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Jednorazové peňažné príspevky sú príspevky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kúpu pomôcky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mechanického alebo elektrického vozíka, počítača, prenosnej rampy, čítacej lupy, indikátora farieb, signalizačného zariadenia a pod.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výcvik používania pomôcky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výcvik na používanie špeciálneho programu pre osoby so zrakovým postihnutím alebo úhrada nákladov na získanie vodičského oprávnenia, náklady na výcvik psa so špeciálnym výcvikom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úpravu pomôcky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prispôsobenie pomôcky individuálnym potrebám osoby so zdravotným postihnutím – špeciálna opierka chrbta, hlavy a pod.,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opravu pomôcky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oprava vozíka, počítača alebo zdvíhacieho zariadenia atď.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kúpu zdvíhacieho zariadenia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schodolezu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, stropného zdvíhacieho zariadenia, šikmej schodiskovej plošiny atď.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kúpu osobného motorového vozidla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, ktorým sa prepravuje osoba so zdravotným postihnutím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úpravu osobného motorového vozidla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montáž ručného ovládania auta, jeho úprava na prepravu osoby na vozíku bez nutnosti presadania na bežné sedadlo vo vozidle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úpravu bytu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, rodinného domu alebo garáže slúži na odstránenie bariér v byte alebo dome, napr. na rozšírenie dverí, vybudovanie rampy do domu, úpravy kúpeľne a sociálneho zariadenia alebo aj o umožnenie otvárať garážovú bránu na diaľkové ovládanie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xmlns="" id="{2630C90E-5B65-E340-A9A8-3C7149C5DD4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1384" y="1563153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426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3889" y="267922"/>
            <a:ext cx="9515199" cy="864096"/>
          </a:xfrm>
        </p:spPr>
        <p:txBody>
          <a:bodyPr>
            <a:normAutofit/>
          </a:bodyPr>
          <a:lstStyle/>
          <a:p>
            <a:pPr algn="ctr"/>
            <a:r>
              <a:rPr lang="sk-SK" sz="2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k-SK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2200" b="1" dirty="0">
                <a:latin typeface="Arial" panose="020B0604020202020204" pitchFamily="34" charset="0"/>
                <a:cs typeface="Arial" panose="020B0604020202020204" pitchFamily="34" charset="0"/>
              </a:rPr>
              <a:t>Výšky niektorých jednorazových peňažných príspevkov 	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10309" y="1563153"/>
            <a:ext cx="9538779" cy="50405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kúpu</a:t>
            </a:r>
            <a:r>
              <a:rPr lang="sk-SK" u="sng" dirty="0">
                <a:latin typeface="Arial" panose="020B0604020202020204" pitchFamily="34" charset="0"/>
                <a:cs typeface="Arial" panose="020B0604020202020204" pitchFamily="34" charset="0"/>
              </a:rPr>
              <a:t> a úpravu pomôcky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výška peňažného príspevku je najviac 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8 630,42 €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pritom výška príspevku určeného na kúpu: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druhého mechanického vozíka je najviac </a:t>
            </a:r>
            <a:r>
              <a:rPr lang="sk-SK" sz="1800" b="1" dirty="0">
                <a:latin typeface="Arial" panose="020B0604020202020204" pitchFamily="34" charset="0"/>
                <a:cs typeface="Arial" panose="020B0604020202020204" pitchFamily="34" charset="0"/>
              </a:rPr>
              <a:t>1 659,70 €</a:t>
            </a: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druhého elektrického vozíka je najviac </a:t>
            </a:r>
            <a:r>
              <a:rPr lang="sk-SK" sz="1800" b="1" dirty="0">
                <a:latin typeface="Arial" panose="020B0604020202020204" pitchFamily="34" charset="0"/>
                <a:cs typeface="Arial" panose="020B0604020202020204" pitchFamily="34" charset="0"/>
              </a:rPr>
              <a:t>4 979,09 €</a:t>
            </a: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 a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druhého načúvacieho aparátu je najviac </a:t>
            </a:r>
            <a:r>
              <a:rPr lang="sk-SK" sz="1800" b="1" dirty="0">
                <a:latin typeface="Arial" panose="020B0604020202020204" pitchFamily="34" charset="0"/>
                <a:cs typeface="Arial" panose="020B0604020202020204" pitchFamily="34" charset="0"/>
              </a:rPr>
              <a:t>331,94 €</a:t>
            </a: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kúpu zdvíhacieho zariadenia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výška peňažného príspevku je najviac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11 617,88 €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kúpu osobného motorového vozidla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- výška peňažného príspevku je najviac pri kúpe</a:t>
            </a:r>
          </a:p>
          <a:p>
            <a:pPr marL="685800" lvl="1">
              <a:buClr>
                <a:schemeClr val="tx1"/>
              </a:buClr>
              <a:buFont typeface="Wingdings" pitchFamily="2" charset="2"/>
              <a:buChar char="Ø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osobného motorového vozidla s mechanickou prevodovkou </a:t>
            </a:r>
            <a:r>
              <a:rPr lang="sk-SK" sz="1800" b="1" dirty="0">
                <a:latin typeface="Arial" panose="020B0604020202020204" pitchFamily="34" charset="0"/>
                <a:cs typeface="Arial" panose="020B0604020202020204" pitchFamily="34" charset="0"/>
              </a:rPr>
              <a:t>6 638,79 €</a:t>
            </a:r>
          </a:p>
          <a:p>
            <a:pPr marL="685800" lvl="1">
              <a:buClr>
                <a:schemeClr val="tx1"/>
              </a:buClr>
              <a:buFont typeface="Wingdings" pitchFamily="2" charset="2"/>
              <a:buChar char="Ø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osobného motorového vozidla s automatickou prevodovkou </a:t>
            </a:r>
            <a:r>
              <a:rPr lang="sk-SK" sz="1800" b="1" dirty="0">
                <a:latin typeface="Arial" panose="020B0604020202020204" pitchFamily="34" charset="0"/>
                <a:cs typeface="Arial" panose="020B0604020202020204" pitchFamily="34" charset="0"/>
              </a:rPr>
              <a:t>8 298,48 €</a:t>
            </a:r>
          </a:p>
          <a:p>
            <a:pPr marL="285750" indent="-285750"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úpravu osobného motorového vozidla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výška príspevku je najviac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6 638,79 €</a:t>
            </a:r>
          </a:p>
          <a:p>
            <a:pPr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úpravu bytu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, rodinného domu alebo garáže – peňažný  príspevok je možné poskytnúť aj viackrát na rôzne úpravy bytu, rodinného domu alebo garáže, pričom súčet týchto peňažných príspevkov nesmie v období siedmich rokov presiahnuť: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sk-SK" sz="1800" b="1" dirty="0">
                <a:latin typeface="Arial" panose="020B0604020202020204" pitchFamily="34" charset="0"/>
                <a:cs typeface="Arial" panose="020B0604020202020204" pitchFamily="34" charset="0"/>
              </a:rPr>
              <a:t>6 638,79 €</a:t>
            </a: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, ak boli príspevky poskytnuté na úpravu bytu alebo rodinného domu,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sk-SK" sz="1800" b="1" dirty="0">
                <a:latin typeface="Arial" panose="020B0604020202020204" pitchFamily="34" charset="0"/>
                <a:cs typeface="Arial" panose="020B0604020202020204" pitchFamily="34" charset="0"/>
              </a:rPr>
              <a:t>1 659,70 €</a:t>
            </a: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, ak boli príspevky poskytnuté na úpravu garáže.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xmlns="" id="{925E5C75-B67D-CE4B-AA05-3583B89230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1384" y="1563153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491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extLst>
              <a:ext uri="{FF2B5EF4-FFF2-40B4-BE49-F238E27FC236}">
                <a16:creationId xmlns:a16="http://schemas.microsoft.com/office/drawing/2014/main" xmlns="" id="{BB64E60A-A74F-9D4D-827A-FB581FF83381}"/>
              </a:ext>
            </a:extLst>
          </p:cNvPr>
          <p:cNvSpPr txBox="1"/>
          <p:nvPr/>
        </p:nvSpPr>
        <p:spPr>
          <a:xfrm>
            <a:off x="2207402" y="1557338"/>
            <a:ext cx="954168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Opakované peňažné príspevky sú príspevky:</a:t>
            </a:r>
          </a:p>
          <a:p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osobnú asistenciu</a:t>
            </a:r>
            <a:endParaRPr lang="sk-SK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prepravu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sk-SK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kompenzáciu zvýšených výdavkov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napríklad spojené s diétnym stravovaním, hygienou, s nadmerným opotrebovaním šatstva, s prevádzkou auta (pohonné látky) alebo so psom so špeciálnym výcvikom </a:t>
            </a:r>
            <a:endParaRPr lang="sk-SK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 opatrovanie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Vyplácajú sa v mesačných intervaloch.</a:t>
            </a:r>
          </a:p>
          <a:p>
            <a:pPr lvl="0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sk-SK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xmlns="" id="{B31D043C-3B23-184E-ADDF-853E22E0E0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1384" y="1563153"/>
            <a:ext cx="1196752" cy="1196752"/>
          </a:xfrm>
          <a:prstGeom prst="rect">
            <a:avLst/>
          </a:prstGeom>
        </p:spPr>
      </p:pic>
      <p:sp>
        <p:nvSpPr>
          <p:cNvPr id="5" name="BlokTextu 4">
            <a:extLst>
              <a:ext uri="{FF2B5EF4-FFF2-40B4-BE49-F238E27FC236}">
                <a16:creationId xmlns:a16="http://schemas.microsoft.com/office/drawing/2014/main" xmlns="" id="{753D3EF1-A625-D343-B6B4-561EA7B31C72}"/>
              </a:ext>
            </a:extLst>
          </p:cNvPr>
          <p:cNvSpPr txBox="1"/>
          <p:nvPr/>
        </p:nvSpPr>
        <p:spPr>
          <a:xfrm>
            <a:off x="2209362" y="260350"/>
            <a:ext cx="9541686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algn="ctr">
              <a:spcBef>
                <a:spcPct val="0"/>
              </a:spcBef>
              <a:buNone/>
              <a:defRPr sz="2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sk-SK" dirty="0"/>
              <a:t>Úrad môže poskytovať pomoc vyplácaním peňažných príspevkov</a:t>
            </a:r>
          </a:p>
          <a:p>
            <a:r>
              <a:rPr lang="sk-SK" sz="1800" dirty="0"/>
              <a:t>- príspevky môžu byť jednorazové alebo opakované -</a:t>
            </a:r>
          </a:p>
        </p:txBody>
      </p:sp>
    </p:spTree>
    <p:extLst>
      <p:ext uri="{BB962C8B-B14F-4D97-AF65-F5344CB8AC3E}">
        <p14:creationId xmlns:p14="http://schemas.microsoft.com/office/powerpoint/2010/main" val="958319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13351" y="1268760"/>
            <a:ext cx="9535737" cy="4585871"/>
          </a:xfr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algn="ctr"/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Filozofia sociálnej pomoci na Slovensku vychádza z cieľa</a:t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podporiť zotrvanie osôb so zdravotným postihnutím </a:t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 svojom prirodzenom prostredí.</a:t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Aké sú tie najviac preferované nástroje na dosiahnutie </a:t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tohto cieľa?</a:t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 rámci zákona č. 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č. 447/2008 Z. z. </a:t>
            </a:r>
            <a:r>
              <a:rPr lang="sk-SK" sz="2400" b="1" dirty="0">
                <a:latin typeface="Arial" panose="020B0604020202020204" pitchFamily="34" charset="0"/>
                <a:cs typeface="Arial" panose="020B0604020202020204" pitchFamily="34" charset="0"/>
              </a:rPr>
              <a:t>o peňažných príspevkoch na kompenzáciu ťažkého zdravotného postihnutia predovšetkým:</a:t>
            </a:r>
            <a:br>
              <a:rPr lang="sk-SK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k-SK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Peňažný príspevok na opatrovanie</a:t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Peňažný príspevok na osobnú asistenciu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xmlns="" id="{A081D066-60C4-384C-8B12-D01803F12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563153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480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13351" y="260350"/>
            <a:ext cx="9535737" cy="769441"/>
          </a:xfr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algn="ctr"/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Peňažný príspevok na opatrovanie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15920" y="1584924"/>
            <a:ext cx="9533168" cy="508443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Clr>
                <a:schemeClr val="tx1"/>
              </a:buClr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Môže poberať tak blízka osoba – napríklad rodič, manžel, manželka, dieťa, súrodenec, starý rodič – ako aj iná osoba bez rodinnej väzby k osobe so zdravotným postihnutím (v takom prípade sa ale vyžaduje spoločný trvalý alebo prechodný pobyt). 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Príspevok sa poskytuje na opatrovanie dieťaťa najskôr od 6 rokov veku alebo dospelej osoby bez vekového obmedzenia. 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Príspevok slúži na zabezpečenie každodennej pomoci – napr. sebaobsluha, hygiena, podávanie jedla, starostlivosť o domácnosť, sociálne aktivity a ďalšie. 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Príspevok sa poskytuje osobe, ktorá starostlivosť poskytuje.  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Poberateľ príspevku na opatrovanie sa stáva poistencom štátu na účely dôchodkového a zdravotného poistenia. 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Výška príspevku je rôzna, do úvahy sa berú príjmy, ktoré osoba so zdravotným postihnutím má, ale na výšku príspevku môže mať vplyv aj príjem opatrovateľa, ako aj počet opatrovaných osôb.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Základné sumy príspevku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369,36 €  pri opatrovaní jednej osoby s ŤZP,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492,34 € pri opatrovaní dvoch alebo viacerých osôb s ŤZP.  </a:t>
            </a:r>
          </a:p>
          <a:p>
            <a:pPr algn="just">
              <a:buClr>
                <a:schemeClr val="tx1"/>
              </a:buClr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xmlns="" id="{A081D066-60C4-384C-8B12-D01803F12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563153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044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3889" y="267922"/>
            <a:ext cx="9515199" cy="864096"/>
          </a:xfrm>
        </p:spPr>
        <p:txBody>
          <a:bodyPr>
            <a:normAutofit/>
          </a:bodyPr>
          <a:lstStyle/>
          <a:p>
            <a:pPr algn="ctr"/>
            <a:r>
              <a:rPr lang="sk-SK" sz="2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k-SK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2200" b="1" dirty="0">
                <a:latin typeface="Arial" panose="020B0604020202020204" pitchFamily="34" charset="0"/>
                <a:cs typeface="Arial" panose="020B0604020202020204" pitchFamily="34" charset="0"/>
              </a:rPr>
              <a:t>Peňažný príspevok na osobnú asistenciu 	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10309" y="1598176"/>
            <a:ext cx="9538779" cy="480246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Čo je dôležité vedieť o osobnej asistencii: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Poskytuje sa priamo osobe sa ťažkým zdravotným postihnutím, ktorá je odkázaná na pomoc.  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Zoznam činností - sa nachádza v prílohe č. 4 zákona č. 447/2008 Z. z. o peňažných príspevkoch na kompenzáciu ťažkého zdravotného postihnutia. 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Slúži na aktivizáciu, podporu sociálneho začlenenia a podporu nezávislosti osoby so zdravotným postihnutím. Pomocou tohto príspevku môže rozhodovať a ovplyvňovať plnenie rodinných rolí, získať potrebné vzdelanie, pracovať a tráviť voľnočasové aktivity podľa svojich predstáv. 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Silný dôraz je kladený na odbremenenie rodinných príslušníkov.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Rozsah hodín OA sa určuje v rámci sociálnej posudkovej činnosti – na kalendárny rok. 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Financie z príspevku slúžia na úhradu odmeny pre osobných asistentov – osoba so zdravotným postihnutím môže mať neobmedzený počet asistentov. 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Za jednu hodinu osobnej asistencie je zákonom určená odmena 3,82 €. 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O osobnej asistencii viac na </a:t>
            </a:r>
            <a:r>
              <a:rPr lang="sk-SK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www.osobnaasistencia.sk</a:t>
            </a:r>
            <a:r>
              <a:rPr lang="sk-SK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xmlns="" id="{925E5C75-B67D-CE4B-AA05-3583B89230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1563153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330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extLst>
              <a:ext uri="{FF2B5EF4-FFF2-40B4-BE49-F238E27FC236}">
                <a16:creationId xmlns:a16="http://schemas.microsoft.com/office/drawing/2014/main" xmlns="" id="{6AC9DA3B-7D16-D743-8929-9834C937D433}"/>
              </a:ext>
            </a:extLst>
          </p:cNvPr>
          <p:cNvSpPr txBox="1"/>
          <p:nvPr/>
        </p:nvSpPr>
        <p:spPr>
          <a:xfrm>
            <a:off x="2209024" y="980728"/>
            <a:ext cx="9540875" cy="144655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algn="ctr">
              <a:spcBef>
                <a:spcPct val="0"/>
              </a:spcBef>
              <a:buNone/>
              <a:defRPr sz="2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sk-SK" sz="4400" dirty="0">
                <a:solidFill>
                  <a:srgbClr val="0070C0"/>
                </a:solidFill>
              </a:rPr>
              <a:t>Za pozornosť veľmi pekne ďakujeme!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xmlns="" id="{25802A3B-063F-A644-8D6A-AD91BBE61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6159" y="3429000"/>
            <a:ext cx="3388983" cy="3388983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6E7D9C0C-30A4-4542-A7BF-1A61EB238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528" y="2780928"/>
            <a:ext cx="9540875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Organizácia </a:t>
            </a:r>
            <a:r>
              <a:rPr kumimoji="0" lang="sk-SK" altLang="sk-SK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muskulárnych</a:t>
            </a:r>
            <a:r>
              <a:rPr kumimoji="0" lang="sk-SK" altLang="sk-SK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sk-SK" altLang="sk-SK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dystrofikov</a:t>
            </a:r>
            <a:r>
              <a:rPr kumimoji="0" lang="sk-SK" altLang="sk-SK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 SR </a:t>
            </a:r>
            <a: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(OMD v SR)</a:t>
            </a:r>
            <a:b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sk-SK" altLang="sk-SK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Vrútocka</a:t>
            </a:r>
            <a:r>
              <a:rPr kumimoji="0" lang="sk-SK" altLang="sk-SK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8</a:t>
            </a:r>
            <a: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sk-SK" altLang="sk-SK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821 04 Bratislava 2</a:t>
            </a:r>
            <a:endParaRPr kumimoji="0" lang="sk-SK" altLang="sk-S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Telefón:</a:t>
            </a:r>
            <a: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00421 2 43 41 16 86 / 43 41 04 74</a:t>
            </a:r>
            <a:b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sk-SK" altLang="sk-SK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E-mail:</a:t>
            </a:r>
            <a: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omd@omdvsr.sk</a:t>
            </a:r>
            <a:endParaRPr lang="sk-SK" altLang="sk-SK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Webové stránky OMD v SR:</a:t>
            </a:r>
            <a: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4" tooltip="OMD v SR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http://www.omdvsr.sk</a:t>
            </a:r>
            <a: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</a:br>
            <a: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5" tooltip="Belasy Motyl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http://www.belasymotyl.sk</a:t>
            </a:r>
            <a: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</a:br>
            <a:r>
              <a:rPr kumimoji="0" lang="sk-SK" altLang="sk-SK" sz="1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</a:t>
            </a:r>
            <a:r>
              <a:rPr kumimoji="0" lang="sk-SK" altLang="sk-SK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://www.osobnaasistencia.sk</a:t>
            </a:r>
            <a:endParaRPr kumimoji="0" lang="sk-SK" altLang="sk-SK" sz="1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922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>
            <a:extLst>
              <a:ext uri="{FF2B5EF4-FFF2-40B4-BE49-F238E27FC236}">
                <a16:creationId xmlns:a16="http://schemas.microsoft.com/office/drawing/2014/main" xmlns="" id="{2630C90E-5B65-E340-A9A8-3C7149C5D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563153"/>
            <a:ext cx="1196752" cy="1196752"/>
          </a:xfrm>
          <a:prstGeom prst="rect">
            <a:avLst/>
          </a:prstGeom>
        </p:spPr>
      </p:pic>
      <p:sp>
        <p:nvSpPr>
          <p:cNvPr id="7" name="BlokTextu 6">
            <a:extLst>
              <a:ext uri="{FF2B5EF4-FFF2-40B4-BE49-F238E27FC236}">
                <a16:creationId xmlns:a16="http://schemas.microsoft.com/office/drawing/2014/main" xmlns="" id="{4E32FEAF-71D9-B74C-A348-4034A219A5AB}"/>
              </a:ext>
            </a:extLst>
          </p:cNvPr>
          <p:cNvSpPr txBox="1"/>
          <p:nvPr/>
        </p:nvSpPr>
        <p:spPr>
          <a:xfrm>
            <a:off x="2208213" y="260350"/>
            <a:ext cx="9540875" cy="12969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>
              <a:spcBef>
                <a:spcPct val="0"/>
              </a:spcBef>
              <a:buNone/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endParaRPr lang="sk-SK" sz="2200" dirty="0"/>
          </a:p>
          <a:p>
            <a:r>
              <a:rPr lang="sk-SK" sz="2200" dirty="0"/>
              <a:t>Sociálna podpora osôb a ich rodiny v Slovenskej republike je riešená v mnohých zákonoch a právnych predpisov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xmlns="" id="{0EF28698-E8A5-024F-A9B0-84604392AA00}"/>
              </a:ext>
            </a:extLst>
          </p:cNvPr>
          <p:cNvSpPr txBox="1"/>
          <p:nvPr/>
        </p:nvSpPr>
        <p:spPr>
          <a:xfrm>
            <a:off x="2640013" y="1855304"/>
            <a:ext cx="910907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Pre znázornenie iba niekoľko z nich: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2738" lvl="2" indent="-287338" algn="just">
              <a:buFont typeface="Wingdings" pitchFamily="2" charset="2"/>
              <a:buChar char="v"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zákon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č. 447/2008 Z. z.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o peňažných príspevkoch na kompenzáciu ťažkého zdravotného postihnutia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rieši najmä kompenzáciu sociálnych dôsledkov ťažkého zdravotného postihnutia. </a:t>
            </a:r>
          </a:p>
          <a:p>
            <a:pPr marL="312738" lvl="2" indent="-287338" algn="just">
              <a:buFont typeface="Wingdings" pitchFamily="2" charset="2"/>
              <a:buChar char="v"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zákon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č. 448/2008 Z. z.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o sociálnych službách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upravuje oblasť poskytovania sociálnych služieb najmä v rámci inštitucionálnej starostlivosti</a:t>
            </a:r>
          </a:p>
          <a:p>
            <a:pPr marL="312738" lvl="2" indent="-287338" algn="just">
              <a:buFont typeface="Wingdings" pitchFamily="2" charset="2"/>
              <a:buChar char="v"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zákon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č. 461/2003 Z. z.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o sociálnom poistení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rieši napríklad podmienky nároku na invalidný dôchodok, sirotský dôchodok a pod.</a:t>
            </a:r>
          </a:p>
          <a:p>
            <a:pPr marL="312738" lvl="2" indent="-287338" algn="just">
              <a:buFont typeface="Wingdings" pitchFamily="2" charset="2"/>
              <a:buChar char="v"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zákon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č. 5/2004 Z. z.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o službách zamestnanosti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upravuje aj podmienky podpory zamestnávania osôb so zdravotným postihnutím v chránených dielňach a na chránenom pracovisku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zákon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č. 417/2013 Z. z.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o pomoci v hmotnej núdzi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rieši prípady, kedy príjem členov domácnosti nedosahuje ani sumy životného minima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a ďalšie </a:t>
            </a:r>
          </a:p>
        </p:txBody>
      </p:sp>
    </p:spTree>
    <p:extLst>
      <p:ext uri="{BB962C8B-B14F-4D97-AF65-F5344CB8AC3E}">
        <p14:creationId xmlns:p14="http://schemas.microsoft.com/office/powerpoint/2010/main" val="4102174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extLst>
              <a:ext uri="{FF2B5EF4-FFF2-40B4-BE49-F238E27FC236}">
                <a16:creationId xmlns:a16="http://schemas.microsoft.com/office/drawing/2014/main" xmlns="" id="{1335FD49-1E3D-1249-9326-C1C6ACD41C80}"/>
              </a:ext>
            </a:extLst>
          </p:cNvPr>
          <p:cNvSpPr txBox="1"/>
          <p:nvPr/>
        </p:nvSpPr>
        <p:spPr>
          <a:xfrm>
            <a:off x="2208213" y="260350"/>
            <a:ext cx="95415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k-SK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k-SK" sz="2200" b="1" dirty="0">
                <a:latin typeface="Arial" panose="020B0604020202020204" pitchFamily="34" charset="0"/>
                <a:cs typeface="Arial" panose="020B0604020202020204" pitchFamily="34" charset="0"/>
              </a:rPr>
              <a:t>Zákon č. 447/2008 Z. z. o peňažných príspevkoch </a:t>
            </a:r>
          </a:p>
          <a:p>
            <a:pPr algn="ctr"/>
            <a:r>
              <a:rPr lang="sk-SK" sz="2200" b="1" dirty="0">
                <a:latin typeface="Arial" panose="020B0604020202020204" pitchFamily="34" charset="0"/>
                <a:cs typeface="Arial" panose="020B0604020202020204" pitchFamily="34" charset="0"/>
              </a:rPr>
              <a:t>na kompenzáciu ťažkého zdravotného postihnutia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xmlns="" id="{F84E9B82-A864-3546-BB39-8B2529EC54AA}"/>
              </a:ext>
            </a:extLst>
          </p:cNvPr>
          <p:cNvSpPr txBox="1"/>
          <p:nvPr/>
        </p:nvSpPr>
        <p:spPr>
          <a:xfrm>
            <a:off x="2207568" y="1988840"/>
            <a:ext cx="95415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Ponúka najkomplexnejšiu pomoc v každodennom živote </a:t>
            </a:r>
          </a:p>
          <a:p>
            <a:pPr algn="ctr"/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pre osoby so zdravotným postihnutím </a:t>
            </a:r>
          </a:p>
          <a:p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Zákonné možnosti kompenzovať </a:t>
            </a:r>
            <a:r>
              <a:rPr lang="sk-SK" u="sng" dirty="0">
                <a:latin typeface="Arial" panose="020B0604020202020204" pitchFamily="34" charset="0"/>
                <a:cs typeface="Arial" panose="020B0604020202020204" pitchFamily="34" charset="0"/>
              </a:rPr>
              <a:t>sociálne dôsledky ťažkého zdravotného postihnutia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sú riešené Úradmi práce, sociálnych vecí a rodiny prostredníctvom poskytnutia peňažných príspevkov.</a:t>
            </a:r>
          </a:p>
          <a:p>
            <a:pPr marL="285750" indent="-285750">
              <a:buFont typeface="Wingdings" pitchFamily="2" charset="2"/>
              <a:buChar char="v"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Sociálny dôsledok ťažkého zdravotného postihnutia je znevýhodnenie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, ktoré osoba so zdravotným postihnutím má v porovnaní s inými osobami bez zdravotného postihnutia.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xmlns="" id="{32AEADAA-2AB7-224C-8F5D-E85B7970B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563153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26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522" y="282263"/>
            <a:ext cx="9517566" cy="1107996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sa deje na Úrade práce, sociálnych vecí a rodiny?	</a:t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sk-SK" sz="2200" b="1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08213" y="2133600"/>
            <a:ext cx="9540875" cy="2544286"/>
          </a:xfr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sk-SK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Žiadateľ sa obráti na úrad so žiadosťou o pomoc,</a:t>
            </a:r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následne úrad začne konať a zisťovať odkázanosť žiadateľa na pomoc a v prípade odkázanosti rozhodne o forme pomoci v podobe peňažných príspevkov</a:t>
            </a: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Zisťovanie odkázanosti sa deje formou posudzovania dôsledkov zdravotného postihnutia</a:t>
            </a: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Posudzovanie má dve časti: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lekárska posudková činnosť 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sociálna posudková činnosť 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xmlns="" id="{7B1D9F25-B981-1642-8940-0030C06B9C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563153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37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8213" y="624110"/>
            <a:ext cx="9540875" cy="572642"/>
          </a:xfr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algn="ctr"/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Lekárska posudková činnosť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08212" y="1484784"/>
            <a:ext cx="9540876" cy="51125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 podaní žiadosti úrad začne konanie ohľadom priznania peňažného príspevku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prvým krokom je vykonanie tzv. lekárskej posudkovej činnosti a určenie miery funkčnej poruchy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Podstatou a výsledkom lekárskej posudkovej činnosti je: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zisťovanie odkázanosti na kompenzáciu sociálnych dôsledkov zdravotného postihnutia, v rámci ktorého lekár posudkovej činnosti úradu práce, sociálnych vecí a rodiny – na základe žiadateľom predložených lekárskych nálezov – určí mieru funkčnej poruchy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odkázanosť na kompenzácie vzniká, keď percentuálna miera funkčnej poruchy je stanovená na najmenej 50 % </a:t>
            </a:r>
          </a:p>
          <a:p>
            <a:pPr lvl="1" algn="just">
              <a:spcBef>
                <a:spcPts val="0"/>
              </a:spcBef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týmto sa pre účely zákona žiadateľ stane osobou s ťažkým zdravotným postihnutím</a:t>
            </a: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Čo je funkčná porucha?</a:t>
            </a:r>
          </a:p>
          <a:p>
            <a:pPr marL="0" indent="0" algn="just">
              <a:spcBef>
                <a:spcPts val="0"/>
              </a:spcBef>
              <a:buClr>
                <a:schemeClr val="tx1"/>
              </a:buClr>
              <a:buNone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Funkčná porucha je nedostatok telesných schopností, zmyslových schopností alebo duševných schopností fyzickej osoby, ktorý z hľadiska predpokladaného vývoja zdravotného postihnutia bude trvať dlhšie ako 12 mesiacov. Zoznam diagnóz, ktoré sú percentuálne ohodnotené je prílohou zákona č. 447/2008 Z. z. o peňažných príspevkoch na kompenzáciu ťažkého zdravotného postihnutia.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xmlns="" id="{EF7C1E0E-C42F-2B47-B996-3837AC1492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563153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0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08213" y="260350"/>
            <a:ext cx="9540875" cy="769441"/>
          </a:xfr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algn="ctr"/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Sociálna posudková činnosť 	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2208213" y="1563153"/>
            <a:ext cx="9540875" cy="4818175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Po lekárskej posudkovej činnosti nasleduje sociálna posudková činnosť 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Vykonáva sa za prítomnosti žiadateľa, osoby s ťažkým zdravotným postihnutím.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Vykonávajú ju sociálni pracovníci úradu. Pri sociálnej posudkovej činnosti posudzujú:</a:t>
            </a:r>
          </a:p>
          <a:p>
            <a:pPr lvl="2"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individuálne predpoklady osoby s ťažkým zdravotným postihnutím – jej schopnosti a predpoklady riešiť svoju situáciu vlastným pričinením</a:t>
            </a:r>
          </a:p>
          <a:p>
            <a:pPr lvl="2"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rodinné prostredie osoby s ťažkým zdravotným postihnutím – ako sa môže na pomoci podieľať rodina a v akom rozsahu</a:t>
            </a:r>
          </a:p>
          <a:p>
            <a:pPr lvl="2"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prostredie v ktorom osoba so zdravotným postihnutím žije – podmienky bývania, okolitého prostredia – napr. bariéry v byte, dome </a:t>
            </a:r>
          </a:p>
          <a:p>
            <a:pPr lvl="2"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posudzujú sa všetky druhy odkázanosti</a:t>
            </a:r>
          </a:p>
          <a:p>
            <a:pPr lvl="2" algn="just">
              <a:buClr>
                <a:schemeClr val="tx1"/>
              </a:buClr>
              <a:buFont typeface="Wingdings" pitchFamily="2" charset="2"/>
              <a:buChar char="§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v posledkom kroku navrhujú sa kompenzácie 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xmlns="" id="{253AFB75-BC01-414E-B3B0-375483563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563153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481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08213" y="282263"/>
            <a:ext cx="9540875" cy="1280890"/>
          </a:xfr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algn="ctr"/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Aké sociálne dôsledky úrad posudzuje? 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2208212" y="1563153"/>
            <a:ext cx="9540876" cy="5034199"/>
          </a:xfrm>
        </p:spPr>
        <p:txBody>
          <a:bodyPr>
            <a:noAutofit/>
          </a:bodyPr>
          <a:lstStyle/>
          <a:p>
            <a:pPr marL="0" lvl="0" indent="0">
              <a:buClr>
                <a:schemeClr val="tx1"/>
              </a:buClr>
              <a:buNone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v"/>
            </a:pPr>
            <a:r>
              <a:rPr lang="sk-SK" u="sng" dirty="0">
                <a:latin typeface="Arial" panose="020B0604020202020204" pitchFamily="34" charset="0"/>
                <a:cs typeface="Arial" panose="020B0604020202020204" pitchFamily="34" charset="0"/>
              </a:rPr>
              <a:t>oblasť mobility a orientácie 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v"/>
            </a:pPr>
            <a:r>
              <a:rPr lang="sk-SK" u="sng" dirty="0">
                <a:latin typeface="Arial" panose="020B0604020202020204" pitchFamily="34" charset="0"/>
                <a:cs typeface="Arial" panose="020B0604020202020204" pitchFamily="34" charset="0"/>
              </a:rPr>
              <a:t>oblasť komunikácie 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v"/>
            </a:pPr>
            <a:r>
              <a:rPr lang="sk-SK" u="sng" dirty="0">
                <a:latin typeface="Arial" panose="020B0604020202020204" pitchFamily="34" charset="0"/>
                <a:cs typeface="Arial" panose="020B0604020202020204" pitchFamily="34" charset="0"/>
              </a:rPr>
              <a:t>sebaobsluhy 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v"/>
            </a:pPr>
            <a:r>
              <a:rPr lang="sk-SK" u="sng" dirty="0">
                <a:latin typeface="Arial" panose="020B0604020202020204" pitchFamily="34" charset="0"/>
                <a:cs typeface="Arial" panose="020B0604020202020204" pitchFamily="34" charset="0"/>
              </a:rPr>
              <a:t>oblasť zvýšených výdavkov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 – ide o také zvýšené výdavky, ktoré vznikajú v spojitosti s dôsledkami zdravotného postihnutia: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na diétne stravovanie  - výdavky na obstaranie potravín spojených s dodržiavaním diétneho režimu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súvisiace s hygienou alebo opotrebovaním šatstva, bielizne, obuvi a bytového zariadenia, výdavky na bežnú osobnú hygienu a hygienu domácnosti 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na prevádzku osobného motorového vozidla – výdavky na pohonné látky 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súvisiace so starostlivosťou o psa so špeciálnym výcvikom – krmivo a veterinárnu starostlivosť 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xmlns="" id="{E56C2C9C-B11A-E846-ACBA-E49BFC1F6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563153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720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08213" y="260350"/>
            <a:ext cx="9540875" cy="1296988"/>
          </a:xfr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algn="ctr"/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Komplexný posudok, ako výsledok posudkovej činnosti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2207568" y="1557338"/>
            <a:ext cx="9541520" cy="460796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Komplexný posudok je zhrnutím zistení lekárskej a sociálnej posudkovej činnosti, ako aj návrhom na formy a druhy pomoci, ktorý úrad žiadateľovi poskytne.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</a:pPr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Obsahuje: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mieru funkčnej poruchy – ak má mieru funkčnej poruchy najmenej 50 %</a:t>
            </a:r>
          </a:p>
          <a:p>
            <a:pPr lvl="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vyjadrenie, že ide o fyzickú osobu s ťažkým zdravotným postihnutím </a:t>
            </a:r>
          </a:p>
          <a:p>
            <a:pPr lvl="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sociálne dôsledky ťažkého zdravotného postihnutia v oblasti mobility a orientácie, komunikácie, sebaobsluhy a zvýšených výdavkov </a:t>
            </a:r>
          </a:p>
          <a:p>
            <a:pPr lvl="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návrh peňažných príspevkov  </a:t>
            </a:r>
          </a:p>
          <a:p>
            <a:pPr lvl="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vyjadrenie, či vydá žiadateľovi preukaz osoby s ťažkým zdravotným postihnutím bez sprievodcu alebo so sprievodcom  </a:t>
            </a:r>
          </a:p>
          <a:p>
            <a:pPr lvl="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vyjadrenie, či je žiadateľ odkázaný na individuálnu prepravu osobným motorovým vozidlom,</a:t>
            </a:r>
          </a:p>
          <a:p>
            <a:pPr lvl="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termín opätovného posúdenia zdravotného stavu, ak ho určí posudkový lekár</a:t>
            </a:r>
          </a:p>
          <a:p>
            <a:pPr lvl="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odôvodnenie komplexného posudku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xmlns="" id="{7D50B3A2-224F-014B-A124-B04F9DA30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563153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270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8213" y="260350"/>
            <a:ext cx="9540875" cy="1107996"/>
          </a:xfrm>
          <a:noFill/>
        </p:spPr>
        <p:txBody>
          <a:bodyPr vert="horz" wrap="square" lIns="91440" tIns="45720" rIns="91440" bIns="45720" rtlCol="0" anchor="t">
            <a:spAutoFit/>
          </a:bodyPr>
          <a:lstStyle/>
          <a:p>
            <a:pPr algn="ctr"/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úrad posudzuje okrem dôsledkov zdravotného postihnutia? </a:t>
            </a:r>
            <a:br>
              <a:rPr lang="sk-SK" sz="22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sk-SK" sz="2200" b="1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08213" y="1557338"/>
            <a:ext cx="9540875" cy="4607966"/>
          </a:xfr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Na poskytnutie pomoci treba splniť niekoľko podmienok a medzi tie patrí aj posudzovanie príjmových a majetkových pomerov žiadateľa a jeho rodiny. </a:t>
            </a:r>
          </a:p>
          <a:p>
            <a:pPr marL="0" indent="0">
              <a:buClr>
                <a:schemeClr val="tx1"/>
              </a:buClr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Úrad preto skúma: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Hodnotu majetku - nesmie presiahnuť 39 833 EUR, preukazuje sa čestným vyhlásením. Existuje zoznam majetku, ktorý sa do tejto hodnoty úrad nezapočíta – napríklad dom alebo byt, ktorý žiadateľ využíva na trvalé bývanie alebo jedno osobné motorové vozidlo v rodine. 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v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Výška príjmu – skúma sa pri jednotlivých peňažných príspevkoch. Pri niektorých príspevkoch je limit príjmu 3-násobok životného minima, pri iných vyšší, ale napríklad pri peňažnom príspevku na osobnú asistenciu sa príjem nesleduje vôbec.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xmlns="" id="{7DF62F20-DB55-1746-A801-F16B38D9E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563153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06196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Dym</Template>
  <TotalTime>1246</TotalTime>
  <Words>440</Words>
  <Application>Microsoft Office PowerPoint</Application>
  <PresentationFormat>Širokouhlá</PresentationFormat>
  <Paragraphs>147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2" baseType="lpstr">
      <vt:lpstr>Arial</vt:lpstr>
      <vt:lpstr>Century Gothic</vt:lpstr>
      <vt:lpstr>Courier New</vt:lpstr>
      <vt:lpstr>Wingdings</vt:lpstr>
      <vt:lpstr>Wingdings 3</vt:lpstr>
      <vt:lpstr>Dym</vt:lpstr>
      <vt:lpstr>Systém štátnej sociálnej podpory pre osoby  s nervovosvalovým ochorením v SR</vt:lpstr>
      <vt:lpstr>Prezentácia programu PowerPoint</vt:lpstr>
      <vt:lpstr>Prezentácia programu PowerPoint</vt:lpstr>
      <vt:lpstr> Čo sa deje na Úrade práce, sociálnych vecí a rodiny?  </vt:lpstr>
      <vt:lpstr>Lekárska posudková činnosť </vt:lpstr>
      <vt:lpstr> Sociálna posudková činnosť  </vt:lpstr>
      <vt:lpstr> Aké sociálne dôsledky úrad posudzuje? </vt:lpstr>
      <vt:lpstr> Komplexný posudok, ako výsledok posudkovej činnosti</vt:lpstr>
      <vt:lpstr> Čo úrad posudzuje okrem dôsledkov zdravotného postihnutia?  </vt:lpstr>
      <vt:lpstr>Prezentácia programu PowerPoint</vt:lpstr>
      <vt:lpstr> Výšky niektorých jednorazových peňažných príspevkov  </vt:lpstr>
      <vt:lpstr>Prezentácia programu PowerPoint</vt:lpstr>
      <vt:lpstr>Filozofia sociálnej pomoci na Slovensku vychádza z cieľa podporiť zotrvanie osôb so zdravotným postihnutím  vo svojom prirodzenom prostredí.   Aké sú tie najviac preferované nástroje na dosiahnutie  tohto cieľa?  V rámci zákona č. č. 447/2008 Z. z. o peňažných príspevkoch na kompenzáciu ťažkého zdravotného postihnutia predovšetkým:  Peňažný príspevok na opatrovanie Peňažný príspevok na osobnú asistenciu</vt:lpstr>
      <vt:lpstr> Peňažný príspevok na opatrovanie</vt:lpstr>
      <vt:lpstr> Peňažný príspevok na osobnú asistenciu  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Tibor Köböl</dc:creator>
  <cp:lastModifiedBy>madunova</cp:lastModifiedBy>
  <cp:revision>55</cp:revision>
  <dcterms:created xsi:type="dcterms:W3CDTF">2019-05-01T14:34:23Z</dcterms:created>
  <dcterms:modified xsi:type="dcterms:W3CDTF">2019-05-06T12:07:16Z</dcterms:modified>
</cp:coreProperties>
</file>