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1" r:id="rId5"/>
    <p:sldId id="285" r:id="rId6"/>
    <p:sldId id="272" r:id="rId7"/>
    <p:sldId id="286" r:id="rId8"/>
    <p:sldId id="287" r:id="rId9"/>
    <p:sldId id="288" r:id="rId10"/>
    <p:sldId id="289" r:id="rId11"/>
    <p:sldId id="273" r:id="rId12"/>
    <p:sldId id="274" r:id="rId13"/>
    <p:sldId id="278" r:id="rId14"/>
    <p:sldId id="27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19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5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50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8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43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7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8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33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7833-C99E-4BAC-8B13-E2DED23AAF1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216E-EF0B-495F-A540-9EBC8E897E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57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eady.registry.cz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7500"/>
            <a:ext cx="11455400" cy="55626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b="1" dirty="0" smtClean="0"/>
              <a:t>Vývoj léků pro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Duchennovu svalovou dystrofii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18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/>
              <a:t>Klinick</a:t>
            </a:r>
            <a:r>
              <a:rPr lang="cs-CZ" sz="3600" b="1" dirty="0" smtClean="0"/>
              <a:t>é</a:t>
            </a:r>
            <a:r>
              <a:rPr lang="en-US" sz="3600" b="1" dirty="0" smtClean="0"/>
              <a:t> </a:t>
            </a:r>
            <a:r>
              <a:rPr lang="cs-CZ" sz="3600" b="1" dirty="0" smtClean="0"/>
              <a:t>testy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Léky ve fázi 1:Fáze 1: 5 léků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Vamorolone </a:t>
            </a:r>
            <a:r>
              <a:rPr lang="en-US" sz="2800" dirty="0" smtClean="0"/>
              <a:t>(</a:t>
            </a:r>
            <a:r>
              <a:rPr lang="cs-CZ" sz="2800" dirty="0" smtClean="0"/>
              <a:t>ReveraGen</a:t>
            </a:r>
            <a:r>
              <a:rPr lang="en-US" sz="2800" dirty="0" smtClean="0"/>
              <a:t>)</a:t>
            </a:r>
            <a:r>
              <a:rPr lang="cs-CZ" sz="2800" dirty="0" smtClean="0"/>
              <a:t>, nekortikoidní steroid, podobné účinky jako kortikosteroidy ale bez většiny nežádoucích vedlejších účinků, klinický test běží i v ČR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Givinostat </a:t>
            </a:r>
            <a:r>
              <a:rPr lang="en-US" sz="2800" dirty="0" smtClean="0"/>
              <a:t>(</a:t>
            </a:r>
            <a:r>
              <a:rPr lang="en-US" sz="2800" dirty="0" err="1" smtClean="0"/>
              <a:t>Italfarmaco</a:t>
            </a:r>
            <a:r>
              <a:rPr lang="en-US" sz="2800" dirty="0" smtClean="0"/>
              <a:t>), inhibitor </a:t>
            </a:r>
            <a:r>
              <a:rPr lang="en-US" sz="2800" dirty="0" err="1" smtClean="0"/>
              <a:t>deacetyl</a:t>
            </a:r>
            <a:r>
              <a:rPr lang="cs-CZ" sz="2800" dirty="0" smtClean="0"/>
              <a:t>ázy, zlepšení regerenerace svalstva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cs-CZ" sz="2800" dirty="0" smtClean="0"/>
              <a:t>Tamoxifen </a:t>
            </a:r>
            <a:r>
              <a:rPr lang="en-US" sz="2800" dirty="0" smtClean="0"/>
              <a:t>(University Hospital Basel), estrogen receptor </a:t>
            </a:r>
            <a:r>
              <a:rPr lang="en-US" sz="2800" dirty="0" err="1" smtClean="0"/>
              <a:t>modul</a:t>
            </a:r>
            <a:r>
              <a:rPr lang="cs-CZ" sz="2800" dirty="0" smtClean="0"/>
              <a:t>á</a:t>
            </a:r>
            <a:r>
              <a:rPr lang="en-US" sz="2800" dirty="0" smtClean="0"/>
              <a:t>tor</a:t>
            </a:r>
            <a:r>
              <a:rPr lang="cs-CZ" sz="2800" dirty="0" smtClean="0"/>
              <a:t>, zlepšuje funkčnost srdce, dýchacího a kosterního svalstva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CAP-1002 </a:t>
            </a:r>
            <a:r>
              <a:rPr lang="en-US" sz="2800" dirty="0" smtClean="0"/>
              <a:t>(</a:t>
            </a:r>
            <a:r>
              <a:rPr lang="en-US" sz="2800" dirty="0" err="1" smtClean="0"/>
              <a:t>Capricor</a:t>
            </a:r>
            <a:r>
              <a:rPr lang="en-US" sz="2800" dirty="0" smtClean="0"/>
              <a:t> Therapeutics), bun</a:t>
            </a:r>
            <a:r>
              <a:rPr lang="cs-CZ" sz="2800" dirty="0" smtClean="0"/>
              <a:t>ěč</a:t>
            </a:r>
            <a:r>
              <a:rPr lang="en-US" sz="2800" dirty="0" smtClean="0"/>
              <a:t>n</a:t>
            </a:r>
            <a:r>
              <a:rPr lang="cs-CZ" sz="2800" dirty="0" smtClean="0"/>
              <a:t>á</a:t>
            </a:r>
            <a:r>
              <a:rPr lang="en-US" sz="2800" dirty="0" smtClean="0"/>
              <a:t> </a:t>
            </a:r>
            <a:r>
              <a:rPr lang="en-US" sz="2800" dirty="0" err="1" smtClean="0"/>
              <a:t>terapie</a:t>
            </a:r>
            <a:r>
              <a:rPr lang="en-US" sz="2800" dirty="0" smtClean="0"/>
              <a:t>, </a:t>
            </a:r>
            <a:r>
              <a:rPr lang="cs-CZ" sz="2800" dirty="0" smtClean="0"/>
              <a:t>imunomodulační účinky, redukce zánětu, zlepšení regenerace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Eplerenone </a:t>
            </a:r>
            <a:r>
              <a:rPr lang="en-US" sz="2800" dirty="0" smtClean="0"/>
              <a:t>(National Institute of Health, Italy), </a:t>
            </a:r>
            <a:r>
              <a:rPr lang="cs-CZ" sz="2800" dirty="0" smtClean="0"/>
              <a:t>regulace Na</a:t>
            </a:r>
            <a:r>
              <a:rPr lang="en-US" sz="2800" dirty="0" smtClean="0"/>
              <a:t>, </a:t>
            </a:r>
            <a:r>
              <a:rPr lang="en-US" sz="2800" dirty="0" err="1" smtClean="0"/>
              <a:t>kardioprotektivn</a:t>
            </a:r>
            <a:r>
              <a:rPr lang="cs-CZ" sz="2800" dirty="0" smtClean="0"/>
              <a:t>í</a:t>
            </a:r>
            <a:r>
              <a:rPr lang="en-US" sz="2800" dirty="0" smtClean="0"/>
              <a:t> </a:t>
            </a:r>
            <a:r>
              <a:rPr lang="cs-CZ" sz="2800" dirty="0" smtClean="0"/>
              <a:t>úči</a:t>
            </a:r>
            <a:r>
              <a:rPr lang="en-US" sz="2800" dirty="0" err="1" smtClean="0"/>
              <a:t>nky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920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31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Klinické studie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52501"/>
            <a:ext cx="115792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Hlavní problémy klinických studií u DMD: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Malý počet pacientů s DMD v populaci </a:t>
            </a:r>
            <a:r>
              <a:rPr lang="en-US" sz="2800" dirty="0" smtClean="0"/>
              <a:t>(1:3500)</a:t>
            </a:r>
            <a:r>
              <a:rPr lang="cs-CZ" sz="2800" dirty="0" smtClean="0"/>
              <a:t>, jen část pacientů je v registrech DMD, jen zlomek má vhodný genotyp a fenotyp a má podmínky a zájem o účast v klinických studiích.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Vysoká cena klinických studií, mimo jiné proto, že na první léky na závažná neléčitelná onemocnění regulační orgány </a:t>
            </a:r>
            <a:r>
              <a:rPr lang="en-US" sz="2800" dirty="0" smtClean="0"/>
              <a:t>(EMA, S</a:t>
            </a:r>
            <a:r>
              <a:rPr lang="cs-CZ" sz="2800" dirty="0" smtClean="0"/>
              <a:t>Ú</a:t>
            </a:r>
            <a:r>
              <a:rPr lang="en-US" sz="2800" dirty="0" smtClean="0"/>
              <a:t>KL)</a:t>
            </a:r>
            <a:r>
              <a:rPr lang="cs-CZ" sz="2800" dirty="0" smtClean="0"/>
              <a:t> požadují stejné testy jako „na 15tý lék na bolest hlavy pro těhotné ženy“.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 ČR malý počet pacovišť</a:t>
            </a:r>
            <a:r>
              <a:rPr lang="en-US" sz="2800" dirty="0" smtClean="0"/>
              <a:t> </a:t>
            </a:r>
            <a:r>
              <a:rPr lang="en-US" sz="2800" dirty="0" err="1" smtClean="0"/>
              <a:t>ochotn</a:t>
            </a:r>
            <a:r>
              <a:rPr lang="cs-CZ" sz="2800" dirty="0" smtClean="0"/>
              <a:t>ých/schopných se zapojit do klinických studií,</a:t>
            </a:r>
            <a:r>
              <a:rPr lang="en-US" sz="2800" dirty="0" smtClean="0"/>
              <a:t> </a:t>
            </a:r>
            <a:r>
              <a:rPr lang="cs-CZ" sz="2800" dirty="0" smtClean="0"/>
              <a:t>nedostatek odborníků na MND, jejich přílišná vytíženost. </a:t>
            </a:r>
            <a:br>
              <a:rPr lang="cs-CZ" sz="2800" dirty="0" smtClean="0"/>
            </a:br>
            <a:endParaRPr lang="cs-CZ" sz="2800" dirty="0" smtClean="0"/>
          </a:p>
          <a:p>
            <a:pPr algn="ctr"/>
            <a:r>
              <a:rPr lang="cs-CZ" sz="2800" dirty="0">
                <a:solidFill>
                  <a:srgbClr val="FF0000"/>
                </a:solidFill>
              </a:rPr>
              <a:t>ČR je nedostatečně zapojena do celosvětově probíhajících klinických studií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857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31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Komercializace</a:t>
            </a:r>
            <a:r>
              <a:rPr lang="en-US" sz="3600" b="1" dirty="0" smtClean="0"/>
              <a:t> l</a:t>
            </a:r>
            <a:r>
              <a:rPr lang="cs-CZ" sz="3600" b="1" dirty="0" smtClean="0"/>
              <a:t>éků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Registrace nových léků trvá roky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 některých případech absurdní rozhodnutí regulačních orgánů </a:t>
            </a:r>
            <a:r>
              <a:rPr lang="en-US" sz="2800" dirty="0" smtClean="0"/>
              <a:t>(</a:t>
            </a:r>
            <a:r>
              <a:rPr lang="cs-CZ" sz="2800" dirty="0" smtClean="0"/>
              <a:t>Puldysa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Leky jsou registrovány jen pro tu podmnožinu pacientů na které </a:t>
            </a:r>
            <a:r>
              <a:rPr lang="cs-CZ" sz="2800" dirty="0" smtClean="0"/>
              <a:t>byl</a:t>
            </a:r>
            <a:r>
              <a:rPr lang="en-US" sz="2800" dirty="0" smtClean="0"/>
              <a:t>y</a:t>
            </a:r>
            <a:r>
              <a:rPr lang="cs-CZ" sz="2800" dirty="0" smtClean="0"/>
              <a:t> </a:t>
            </a:r>
            <a:r>
              <a:rPr lang="en-US" sz="2800" dirty="0" err="1" smtClean="0"/>
              <a:t>vy</a:t>
            </a:r>
            <a:r>
              <a:rPr lang="cs-CZ" sz="2800" dirty="0" smtClean="0"/>
              <a:t>zkoušen</a:t>
            </a:r>
            <a:r>
              <a:rPr lang="en-US" sz="2800" dirty="0" smtClean="0"/>
              <a:t>y</a:t>
            </a:r>
            <a:r>
              <a:rPr lang="cs-CZ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 smtClean="0"/>
              <a:t>Translarna</a:t>
            </a:r>
            <a:r>
              <a:rPr lang="cs-CZ" sz="2800" dirty="0" smtClean="0"/>
              <a:t> – jen chodící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Extrémně vysoká cena léků i přesto, že získávají status orphan drug a tím delší patentovou ochranu.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3967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31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Registr pacientů s DMD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Náš registr Ready: </a:t>
            </a:r>
            <a:r>
              <a:rPr lang="cs-CZ" sz="2800" dirty="0">
                <a:hlinkClick r:id="rId4"/>
              </a:rPr>
              <a:t>http://ready.registry.cz</a:t>
            </a:r>
            <a:r>
              <a:rPr lang="cs-CZ" sz="2800" dirty="0" smtClean="0">
                <a:hlinkClick r:id="rId4"/>
              </a:rPr>
              <a:t>/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ČR byla pátá země na světě s vlastním registrem pacientů s </a:t>
            </a:r>
            <a:r>
              <a:rPr lang="cs-CZ" sz="2800" dirty="0" smtClean="0"/>
              <a:t>DMD. Využívali jej i slovenští lékaři pro </a:t>
            </a:r>
            <a:r>
              <a:rPr lang="cs-CZ" sz="2800" dirty="0"/>
              <a:t>pacienty ze Slovenska. </a:t>
            </a:r>
            <a:br>
              <a:rPr lang="cs-CZ" sz="2800" dirty="0"/>
            </a:b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Současný stav: data pacientů zadávají pouze asi 3-4 pracoviště v ČR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Chybí peníze jak pro správce registru tak na motivaci lékařů pro které je to spousta práce navíc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9920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3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Otázky ?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5" y="1109662"/>
            <a:ext cx="37528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smtClean="0"/>
              <a:t>Současná situace 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37265"/>
            <a:ext cx="115792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dirty="0" smtClean="0">
              <a:solidFill>
                <a:srgbClr val="FF0000"/>
              </a:solidFill>
            </a:endParaRPr>
          </a:p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Neexistuje </a:t>
            </a:r>
            <a:r>
              <a:rPr lang="cs-CZ" sz="6000" dirty="0">
                <a:solidFill>
                  <a:srgbClr val="FF0000"/>
                </a:solidFill>
              </a:rPr>
              <a:t>účinná léčba DMD </a:t>
            </a:r>
            <a:r>
              <a:rPr lang="en-US" sz="6000" dirty="0" smtClean="0">
                <a:solidFill>
                  <a:srgbClr val="FF0000"/>
                </a:solidFill>
              </a:rPr>
              <a:t>!</a:t>
            </a:r>
            <a:endParaRPr lang="cs-CZ" sz="6000" dirty="0" smtClean="0">
              <a:solidFill>
                <a:srgbClr val="FF0000"/>
              </a:solidFill>
            </a:endParaRPr>
          </a:p>
          <a:p>
            <a:pPr algn="ctr"/>
            <a:endParaRPr lang="cs-CZ" sz="2000" dirty="0" smtClean="0">
              <a:solidFill>
                <a:srgbClr val="FF0000"/>
              </a:solidFill>
            </a:endParaRPr>
          </a:p>
          <a:p>
            <a:pPr algn="ctr"/>
            <a:endParaRPr lang="cs-CZ" sz="2800" dirty="0">
              <a:solidFill>
                <a:srgbClr val="FF0000"/>
              </a:solidFill>
            </a:endParaRPr>
          </a:p>
          <a:p>
            <a:pPr algn="ctr"/>
            <a:endParaRPr lang="cs-CZ" sz="6000" dirty="0" smtClean="0">
              <a:solidFill>
                <a:srgbClr val="FF0000"/>
              </a:solidFill>
            </a:endParaRPr>
          </a:p>
          <a:p>
            <a:pPr algn="ctr"/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smtClean="0"/>
              <a:t>Současná situace 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6728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Symptomatická léčba - všechny mutace</a:t>
            </a:r>
            <a:br>
              <a:rPr lang="cs-CZ" sz="2800" dirty="0" smtClean="0"/>
            </a:b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Kortikosteroidy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mírné zpomalení progrese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vedlejší účinky: řídnutí kostí, katarakt, adrenální nedostatečnost, nárůst váhy,...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ACE inhibitory, diuretika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Oddalují nástup kardiomyopatie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Nejsou známy závažnější vedlejší účinky</a:t>
            </a:r>
          </a:p>
        </p:txBody>
      </p:sp>
    </p:spTree>
    <p:extLst>
      <p:ext uri="{BB962C8B-B14F-4D97-AF65-F5344CB8AC3E}">
        <p14:creationId xmlns:p14="http://schemas.microsoft.com/office/powerpoint/2010/main" val="13764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smtClean="0"/>
              <a:t>Současná situace 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Kauzální léčba - genetické léky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Translarna</a:t>
            </a:r>
            <a:r>
              <a:rPr lang="en-US" sz="2800" dirty="0" smtClean="0"/>
              <a:t> (</a:t>
            </a:r>
            <a:r>
              <a:rPr lang="en-US" sz="2800" dirty="0" err="1" smtClean="0"/>
              <a:t>Ataluren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Bodové mutace vedoucí na předčasný stop kodon, </a:t>
            </a:r>
            <a:r>
              <a:rPr lang="en-US" sz="2400" dirty="0" smtClean="0"/>
              <a:t>~15% DMD populace</a:t>
            </a:r>
            <a:endParaRPr lang="cs-CZ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Registrován pouze v EU, a to </a:t>
            </a:r>
            <a:r>
              <a:rPr lang="cs-CZ" sz="2400" b="1" dirty="0" smtClean="0"/>
              <a:t>pouze</a:t>
            </a:r>
            <a:r>
              <a:rPr lang="cs-CZ" sz="2400" dirty="0" smtClean="0"/>
              <a:t> pro chodící pacienty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Pouze zpomalení progrese</a:t>
            </a:r>
          </a:p>
          <a:p>
            <a:pPr lvl="1"/>
            <a:endParaRPr lang="cs-CZ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Eteplirsen </a:t>
            </a:r>
            <a:r>
              <a:rPr lang="en-US" sz="2800" dirty="0" smtClean="0"/>
              <a:t>(</a:t>
            </a:r>
            <a:r>
              <a:rPr lang="cs-CZ" sz="2800" dirty="0" smtClean="0"/>
              <a:t>Exondys 51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Delece kolem exonu </a:t>
            </a:r>
            <a:r>
              <a:rPr lang="cs-CZ" sz="2400" dirty="0"/>
              <a:t>51, </a:t>
            </a:r>
            <a:r>
              <a:rPr lang="en-US" sz="2400" dirty="0"/>
              <a:t>~15% DMD </a:t>
            </a:r>
            <a:r>
              <a:rPr lang="en-US" sz="2400" dirty="0" smtClean="0"/>
              <a:t>populace</a:t>
            </a:r>
            <a:endParaRPr lang="cs-CZ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Registrován pouze v USA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 smtClean="0"/>
              <a:t>V ČR možno získat pouze v off label režimu</a:t>
            </a:r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</a:t>
            </a:r>
            <a:r>
              <a:rPr lang="cs-CZ" sz="2400" dirty="0" smtClean="0"/>
              <a:t>ena roční dávky</a:t>
            </a:r>
            <a:r>
              <a:rPr lang="en-US" sz="2400" dirty="0" smtClean="0"/>
              <a:t> 10 million</a:t>
            </a:r>
            <a:r>
              <a:rPr lang="cs-CZ" sz="2400" dirty="0" smtClean="0"/>
              <a:t>ů</a:t>
            </a:r>
            <a:r>
              <a:rPr lang="en-US" sz="2400" dirty="0" smtClean="0"/>
              <a:t> K</a:t>
            </a:r>
            <a:r>
              <a:rPr lang="cs-CZ" sz="2400" dirty="0" smtClean="0"/>
              <a:t>č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400" dirty="0"/>
              <a:t>Pouze zpomalení </a:t>
            </a:r>
            <a:r>
              <a:rPr lang="cs-CZ" sz="2400" dirty="0" smtClean="0"/>
              <a:t>progrese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2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600" b="1" dirty="0" smtClean="0"/>
              <a:t>Současná situace 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Probíhající registrace</a:t>
            </a:r>
          </a:p>
          <a:p>
            <a:pPr algn="ctr"/>
            <a:endParaRPr lang="cs-CZ" sz="2800" dirty="0"/>
          </a:p>
          <a:p>
            <a:r>
              <a:rPr lang="cs-CZ" sz="2800" dirty="0" smtClean="0"/>
              <a:t>Puldysa</a:t>
            </a:r>
            <a:r>
              <a:rPr lang="en-US" sz="2800" dirty="0" smtClean="0"/>
              <a:t>(</a:t>
            </a:r>
            <a:r>
              <a:rPr lang="cs-CZ" sz="2800" dirty="0" smtClean="0"/>
              <a:t>Idebenone </a:t>
            </a:r>
            <a:r>
              <a:rPr lang="en-US" sz="2800" dirty="0" smtClean="0"/>
              <a:t>)</a:t>
            </a: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jednou </a:t>
            </a:r>
            <a:r>
              <a:rPr lang="en-US" sz="2800" dirty="0" smtClean="0"/>
              <a:t>EMA </a:t>
            </a:r>
            <a:r>
              <a:rPr lang="cs-CZ" sz="2800" dirty="0" smtClean="0"/>
              <a:t>zamít</a:t>
            </a:r>
            <a:r>
              <a:rPr lang="en-US" sz="2800" dirty="0" smtClean="0"/>
              <a:t>la pro </a:t>
            </a:r>
            <a:r>
              <a:rPr lang="en-US" sz="2800" dirty="0" err="1" smtClean="0"/>
              <a:t>nedostatek</a:t>
            </a:r>
            <a:r>
              <a:rPr lang="en-US" sz="2800" dirty="0" smtClean="0"/>
              <a:t> </a:t>
            </a:r>
            <a:r>
              <a:rPr lang="en-US" sz="2800" dirty="0" err="1" smtClean="0"/>
              <a:t>dat</a:t>
            </a:r>
            <a:r>
              <a:rPr lang="en-US" sz="2800" dirty="0" smtClean="0"/>
              <a:t> o </a:t>
            </a:r>
            <a:r>
              <a:rPr lang="en-US" sz="2800" dirty="0" err="1" smtClean="0"/>
              <a:t>dlouhodob</a:t>
            </a:r>
            <a:r>
              <a:rPr lang="cs-CZ" sz="2800" dirty="0" smtClean="0"/>
              <a:t>é</a:t>
            </a:r>
            <a:r>
              <a:rPr lang="en-US" sz="2800" dirty="0" smtClean="0"/>
              <a:t> </a:t>
            </a:r>
            <a:r>
              <a:rPr lang="en-US" sz="2800" dirty="0" err="1" smtClean="0"/>
              <a:t>bezpe</a:t>
            </a:r>
            <a:r>
              <a:rPr lang="cs-CZ" sz="2800" dirty="0" smtClean="0"/>
              <a:t>č</a:t>
            </a:r>
            <a:r>
              <a:rPr lang="en-US" sz="2800" dirty="0" err="1" smtClean="0"/>
              <a:t>nosti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V letech 2018/2019 doplněny informace o dlouhodobé bezpečnosti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Nová žádost má být podána v 2Q 2019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56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6310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/>
              <a:t>Klinické testy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4" y="1117601"/>
            <a:ext cx="11579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lvl="1"/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666" y="632624"/>
            <a:ext cx="8147334" cy="5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/>
              <a:t>Klinick</a:t>
            </a:r>
            <a:r>
              <a:rPr lang="cs-CZ" sz="3600" b="1" dirty="0" smtClean="0"/>
              <a:t>é</a:t>
            </a:r>
            <a:r>
              <a:rPr lang="en-US" sz="3600" b="1" dirty="0" smtClean="0"/>
              <a:t> </a:t>
            </a:r>
            <a:r>
              <a:rPr lang="cs-CZ" sz="3600" b="1" dirty="0" smtClean="0"/>
              <a:t>testy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Stabilizace buněčné membány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Udržení funkčního srdce a dýchacích svalů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Zlepšení krevního oběhu – obnovení produkce </a:t>
            </a:r>
            <a:r>
              <a:rPr lang="en-US" sz="2800" dirty="0" smtClean="0"/>
              <a:t>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Sn</a:t>
            </a:r>
            <a:r>
              <a:rPr lang="cs-CZ" sz="2800" dirty="0" smtClean="0"/>
              <a:t>ížení zánětu a fibrozy svalů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Regenerace svalů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Zlepšení regulace vápníku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1631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/>
              <a:t>Klinick</a:t>
            </a:r>
            <a:r>
              <a:rPr lang="cs-CZ" sz="3600" b="1" dirty="0" smtClean="0"/>
              <a:t>é</a:t>
            </a:r>
            <a:r>
              <a:rPr lang="en-US" sz="3600" b="1" dirty="0" smtClean="0"/>
              <a:t> </a:t>
            </a:r>
            <a:r>
              <a:rPr lang="cs-CZ" sz="3600" b="1" dirty="0" smtClean="0"/>
              <a:t>testy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 současnosti probíhá 26 klinických studií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Fáze 1: 5 léků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Fáze 2: 9 léků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Fáze 3: 12 léků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215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C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6090439"/>
            <a:ext cx="3733800" cy="767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950" y="6223001"/>
            <a:ext cx="4140200" cy="6349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4000" y="6316579"/>
            <a:ext cx="4318000" cy="4271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     www.endduchenne.cz</a:t>
            </a:r>
            <a:endParaRPr lang="cs-CZ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3525" y="127000"/>
            <a:ext cx="11579225" cy="7873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/>
              <a:t>Klinick</a:t>
            </a:r>
            <a:r>
              <a:rPr lang="cs-CZ" sz="3600" b="1" dirty="0" smtClean="0"/>
              <a:t>é</a:t>
            </a:r>
            <a:r>
              <a:rPr lang="en-US" sz="3600" b="1" dirty="0" smtClean="0"/>
              <a:t> </a:t>
            </a:r>
            <a:r>
              <a:rPr lang="cs-CZ" sz="3600" b="1" dirty="0" smtClean="0"/>
              <a:t>testy</a:t>
            </a:r>
            <a:endParaRPr lang="cs-CZ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525" y="914399"/>
            <a:ext cx="1157922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Léky ve fázi 3: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Eteplirsen </a:t>
            </a:r>
            <a:r>
              <a:rPr lang="en-US" sz="2800" dirty="0" smtClean="0"/>
              <a:t>(</a:t>
            </a:r>
            <a:r>
              <a:rPr lang="cs-CZ" sz="2800" dirty="0" smtClean="0"/>
              <a:t>Sarepta</a:t>
            </a:r>
            <a:r>
              <a:rPr lang="en-US" sz="2800" dirty="0" smtClean="0"/>
              <a:t>), exon 51 skipping, d</a:t>
            </a:r>
            <a:r>
              <a:rPr lang="cs-CZ" sz="2800" dirty="0" smtClean="0"/>
              <a:t>louhodobá studie bezpečnosti a účinnosti pro 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Casimersen</a:t>
            </a:r>
            <a:r>
              <a:rPr lang="en-US" sz="2800" dirty="0" smtClean="0"/>
              <a:t> (</a:t>
            </a:r>
            <a:r>
              <a:rPr lang="cs-CZ" sz="2800" dirty="0" smtClean="0"/>
              <a:t>Sarepta</a:t>
            </a:r>
            <a:r>
              <a:rPr lang="en-US" sz="2800" dirty="0" smtClean="0"/>
              <a:t>), exon 45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Golodirsen</a:t>
            </a:r>
            <a:r>
              <a:rPr lang="en-US" sz="2800" dirty="0" smtClean="0"/>
              <a:t> (</a:t>
            </a:r>
            <a:r>
              <a:rPr lang="en-US" sz="2800" dirty="0" err="1" smtClean="0"/>
              <a:t>Sarepta</a:t>
            </a:r>
            <a:r>
              <a:rPr lang="en-US" sz="2800" dirty="0" smtClean="0"/>
              <a:t>), exon 53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Translarna</a:t>
            </a:r>
            <a:r>
              <a:rPr lang="en-US" sz="2800" dirty="0" smtClean="0"/>
              <a:t> (PTC Therapeutics), </a:t>
            </a:r>
            <a:r>
              <a:rPr lang="en-US" sz="2800" dirty="0" err="1" smtClean="0"/>
              <a:t>bodo</a:t>
            </a:r>
            <a:r>
              <a:rPr lang="cs-CZ" sz="2800" dirty="0" smtClean="0"/>
              <a:t>vé</a:t>
            </a:r>
            <a:r>
              <a:rPr lang="en-US" sz="2800" dirty="0" smtClean="0"/>
              <a:t> </a:t>
            </a:r>
            <a:r>
              <a:rPr lang="en-US" sz="2800" dirty="0" err="1" smtClean="0"/>
              <a:t>mutace</a:t>
            </a:r>
            <a:r>
              <a:rPr lang="cs-CZ" sz="2800" dirty="0" smtClean="0"/>
              <a:t>, dlouhodobá studie na nechodících pacientech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RG6206 </a:t>
            </a:r>
            <a:r>
              <a:rPr lang="en-US" sz="2800" dirty="0" smtClean="0"/>
              <a:t>(</a:t>
            </a:r>
            <a:r>
              <a:rPr lang="en-US" sz="2800" dirty="0" err="1" smtClean="0"/>
              <a:t>Roge</a:t>
            </a:r>
            <a:r>
              <a:rPr lang="en-US" sz="2800" dirty="0" smtClean="0"/>
              <a:t>), </a:t>
            </a:r>
            <a:r>
              <a:rPr lang="en-US" sz="2800" dirty="0" err="1" smtClean="0"/>
              <a:t>myostatin</a:t>
            </a:r>
            <a:r>
              <a:rPr lang="en-US" sz="2800" dirty="0" smtClean="0"/>
              <a:t> inhibitor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Puldysa</a:t>
            </a:r>
            <a:r>
              <a:rPr lang="cs-CZ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Santhera</a:t>
            </a:r>
            <a:r>
              <a:rPr lang="en-US" sz="2800" dirty="0" smtClean="0"/>
              <a:t>), antioxidant, </a:t>
            </a:r>
            <a:r>
              <a:rPr lang="en-US" sz="2800" dirty="0" err="1" smtClean="0"/>
              <a:t>zlep</a:t>
            </a:r>
            <a:r>
              <a:rPr lang="cs-CZ" sz="2800" dirty="0" smtClean="0"/>
              <a:t>š</a:t>
            </a:r>
            <a:r>
              <a:rPr lang="en-US" sz="2800" dirty="0" err="1" smtClean="0"/>
              <a:t>uje</a:t>
            </a:r>
            <a:r>
              <a:rPr lang="en-US" sz="2800" dirty="0" smtClean="0"/>
              <a:t> </a:t>
            </a:r>
            <a:r>
              <a:rPr lang="cs-CZ" sz="2800" dirty="0" smtClean="0"/>
              <a:t>č</a:t>
            </a:r>
            <a:r>
              <a:rPr lang="en-US" sz="2800" dirty="0" smtClean="0"/>
              <a:t>inmost </a:t>
            </a:r>
            <a:r>
              <a:rPr lang="en-US" sz="2800" dirty="0" err="1" smtClean="0"/>
              <a:t>mitochondri</a:t>
            </a:r>
            <a:r>
              <a:rPr lang="cs-CZ" sz="2800" dirty="0" smtClean="0"/>
              <a:t>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Edasalonexent </a:t>
            </a:r>
            <a:r>
              <a:rPr lang="en-US" sz="2800" dirty="0" smtClean="0"/>
              <a:t>(</a:t>
            </a:r>
            <a:r>
              <a:rPr lang="cs-CZ" sz="2800" dirty="0" smtClean="0"/>
              <a:t>Catabasis</a:t>
            </a:r>
            <a:r>
              <a:rPr lang="en-US" sz="2800" dirty="0" smtClean="0"/>
              <a:t>)</a:t>
            </a:r>
            <a:r>
              <a:rPr lang="cs-CZ" sz="2800" dirty="0" smtClean="0"/>
              <a:t>, NF-kappaB inhibitor, snížení zánětu ve svalech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FOR-DMD </a:t>
            </a:r>
            <a:r>
              <a:rPr lang="en-US" sz="2800" dirty="0" smtClean="0"/>
              <a:t>(University of Rochester), r</a:t>
            </a:r>
            <a:r>
              <a:rPr lang="cs-CZ" sz="2800" dirty="0" smtClean="0"/>
              <a:t>ůzné režimy užívání kortikosteroidů, cíl maximalizace účinku, minimalizace nežádoucích účinků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116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619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  Vývoj léků pro   Duchennovu svalovou dystrofii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Duchenne</dc:title>
  <dc:creator>MIREK</dc:creator>
  <cp:lastModifiedBy>MIREK</cp:lastModifiedBy>
  <cp:revision>130</cp:revision>
  <dcterms:created xsi:type="dcterms:W3CDTF">2018-11-24T16:18:44Z</dcterms:created>
  <dcterms:modified xsi:type="dcterms:W3CDTF">2019-05-06T22:05:30Z</dcterms:modified>
</cp:coreProperties>
</file>