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sldIdLst>
    <p:sldId id="256" r:id="rId2"/>
    <p:sldId id="308" r:id="rId3"/>
    <p:sldId id="257" r:id="rId4"/>
    <p:sldId id="258" r:id="rId5"/>
    <p:sldId id="259" r:id="rId6"/>
    <p:sldId id="309" r:id="rId7"/>
    <p:sldId id="279" r:id="rId8"/>
    <p:sldId id="280" r:id="rId9"/>
    <p:sldId id="310" r:id="rId10"/>
    <p:sldId id="260" r:id="rId11"/>
    <p:sldId id="261" r:id="rId12"/>
    <p:sldId id="262" r:id="rId13"/>
    <p:sldId id="263" r:id="rId14"/>
    <p:sldId id="264" r:id="rId15"/>
    <p:sldId id="265" r:id="rId16"/>
    <p:sldId id="311" r:id="rId17"/>
    <p:sldId id="304" r:id="rId18"/>
    <p:sldId id="305" r:id="rId19"/>
    <p:sldId id="306" r:id="rId20"/>
    <p:sldId id="307" r:id="rId21"/>
    <p:sldId id="312" r:id="rId22"/>
    <p:sldId id="285" r:id="rId23"/>
    <p:sldId id="281" r:id="rId24"/>
    <p:sldId id="282" r:id="rId25"/>
    <p:sldId id="270" r:id="rId26"/>
    <p:sldId id="271" r:id="rId27"/>
    <p:sldId id="272" r:id="rId28"/>
    <p:sldId id="283" r:id="rId29"/>
    <p:sldId id="284" r:id="rId30"/>
    <p:sldId id="273" r:id="rId31"/>
    <p:sldId id="274" r:id="rId32"/>
    <p:sldId id="313" r:id="rId33"/>
    <p:sldId id="295" r:id="rId34"/>
    <p:sldId id="296" r:id="rId35"/>
    <p:sldId id="275" r:id="rId36"/>
    <p:sldId id="276" r:id="rId37"/>
    <p:sldId id="277" r:id="rId38"/>
    <p:sldId id="278" r:id="rId39"/>
    <p:sldId id="314" r:id="rId40"/>
    <p:sldId id="297" r:id="rId41"/>
    <p:sldId id="298" r:id="rId42"/>
    <p:sldId id="299" r:id="rId43"/>
    <p:sldId id="266" r:id="rId44"/>
    <p:sldId id="267" r:id="rId45"/>
    <p:sldId id="268" r:id="rId46"/>
    <p:sldId id="269" r:id="rId47"/>
    <p:sldId id="315" r:id="rId48"/>
    <p:sldId id="286" r:id="rId49"/>
    <p:sldId id="287" r:id="rId50"/>
    <p:sldId id="288" r:id="rId51"/>
    <p:sldId id="289" r:id="rId52"/>
    <p:sldId id="290" r:id="rId53"/>
    <p:sldId id="291" r:id="rId54"/>
    <p:sldId id="318" r:id="rId55"/>
    <p:sldId id="300" r:id="rId56"/>
    <p:sldId id="301" r:id="rId57"/>
    <p:sldId id="302" r:id="rId58"/>
    <p:sldId id="303" r:id="rId59"/>
    <p:sldId id="317" r:id="rId60"/>
    <p:sldId id="319" r:id="rId61"/>
    <p:sldId id="320" r:id="rId62"/>
    <p:sldId id="321" r:id="rId63"/>
  </p:sldIdLst>
  <p:sldSz cx="9144000" cy="6858000" type="screen4x3"/>
  <p:notesSz cx="6858000" cy="9144000"/>
  <p:photoAlbum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E7C3"/>
    <a:srgbClr val="50AC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84" autoAdjust="0"/>
    <p:restoredTop sz="94660"/>
  </p:normalViewPr>
  <p:slideViewPr>
    <p:cSldViewPr>
      <p:cViewPr varScale="1">
        <p:scale>
          <a:sx n="80" d="100"/>
          <a:sy n="80" d="100"/>
        </p:scale>
        <p:origin x="-1699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0ABC8-4F94-462F-94C2-C5A9EE04C4FC}" type="datetimeFigureOut">
              <a:rPr lang="cs-CZ" smtClean="0"/>
              <a:t>13.6.2019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8"/>
          <p:cNvSpPr/>
          <p:nvPr/>
        </p:nvSpPr>
        <p:spPr bwMode="auto">
          <a:xfrm>
            <a:off x="0" y="3429000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B0C2D23A-44CF-44F3-ABEE-5DA6F60759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779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0ABC8-4F94-462F-94C2-C5A9EE04C4FC}" type="datetimeFigureOut">
              <a:rPr lang="cs-CZ" smtClean="0"/>
              <a:t>13.6.2019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B0C2D23A-44CF-44F3-ABEE-5DA6F60759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48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0ABC8-4F94-462F-94C2-C5A9EE04C4FC}" type="datetimeFigureOut">
              <a:rPr lang="cs-CZ" smtClean="0"/>
              <a:t>13.6.2019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B0C2D23A-44CF-44F3-ABEE-5DA6F6075944}" type="slidenum">
              <a:rPr lang="cs-CZ" smtClean="0"/>
              <a:t>‹#›</a:t>
            </a:fld>
            <a:endParaRPr lang="cs-CZ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7331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0ABC8-4F94-462F-94C2-C5A9EE04C4FC}" type="datetimeFigureOut">
              <a:rPr lang="cs-CZ" smtClean="0"/>
              <a:t>13.6.2019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0C2D23A-44CF-44F3-ABEE-5DA6F60759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167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0ABC8-4F94-462F-94C2-C5A9EE04C4FC}" type="datetimeFigureOut">
              <a:rPr lang="cs-CZ" smtClean="0"/>
              <a:t>13.6.2019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0C2D23A-44CF-44F3-ABEE-5DA6F6075944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0214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0ABC8-4F94-462F-94C2-C5A9EE04C4FC}" type="datetimeFigureOut">
              <a:rPr lang="cs-CZ" smtClean="0"/>
              <a:t>13.6.2019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0C2D23A-44CF-44F3-ABEE-5DA6F60759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642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0ABC8-4F94-462F-94C2-C5A9EE04C4FC}" type="datetimeFigureOut">
              <a:rPr lang="cs-CZ" smtClean="0"/>
              <a:t>13.6.2019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2D23A-44CF-44F3-ABEE-5DA6F60759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265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0ABC8-4F94-462F-94C2-C5A9EE04C4FC}" type="datetimeFigureOut">
              <a:rPr lang="cs-CZ" smtClean="0"/>
              <a:t>13.6.2019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2D23A-44CF-44F3-ABEE-5DA6F60759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552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0ABC8-4F94-462F-94C2-C5A9EE04C4FC}" type="datetimeFigureOut">
              <a:rPr lang="cs-CZ" smtClean="0"/>
              <a:t>13.6.2019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2D23A-44CF-44F3-ABEE-5DA6F60759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664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0ABC8-4F94-462F-94C2-C5A9EE04C4FC}" type="datetimeFigureOut">
              <a:rPr lang="cs-CZ" smtClean="0"/>
              <a:t>13.6.2019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B0C2D23A-44CF-44F3-ABEE-5DA6F60759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880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0ABC8-4F94-462F-94C2-C5A9EE04C4FC}" type="datetimeFigureOut">
              <a:rPr lang="cs-CZ" smtClean="0"/>
              <a:t>13.6.2019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B0C2D23A-44CF-44F3-ABEE-5DA6F60759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731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0ABC8-4F94-462F-94C2-C5A9EE04C4FC}" type="datetimeFigureOut">
              <a:rPr lang="cs-CZ" smtClean="0"/>
              <a:t>13.6.2019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B0C2D23A-44CF-44F3-ABEE-5DA6F60759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612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0ABC8-4F94-462F-94C2-C5A9EE04C4FC}" type="datetimeFigureOut">
              <a:rPr lang="cs-CZ" smtClean="0"/>
              <a:t>13.6.2019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2D23A-44CF-44F3-ABEE-5DA6F60759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288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0ABC8-4F94-462F-94C2-C5A9EE04C4FC}" type="datetimeFigureOut">
              <a:rPr lang="cs-CZ" smtClean="0"/>
              <a:t>13.6.2019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2D23A-44CF-44F3-ABEE-5DA6F60759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559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0ABC8-4F94-462F-94C2-C5A9EE04C4FC}" type="datetimeFigureOut">
              <a:rPr lang="cs-CZ" smtClean="0"/>
              <a:t>13.6.2019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2D23A-44CF-44F3-ABEE-5DA6F60759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384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0ABC8-4F94-462F-94C2-C5A9EE04C4FC}" type="datetimeFigureOut">
              <a:rPr lang="cs-CZ" smtClean="0"/>
              <a:t>13.6.2019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B0C2D23A-44CF-44F3-ABEE-5DA6F60759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656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rgbClr val="C6E7C3"/>
            </a:gs>
          </a:gsLst>
          <a:path path="circle">
            <a:fillToRect l="50000" t="50000"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0ABC8-4F94-462F-94C2-C5A9EE04C4FC}" type="datetimeFigureOut">
              <a:rPr lang="cs-CZ" smtClean="0"/>
              <a:t>13.6.2019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0C2D23A-44CF-44F3-ABEE-5DA6F60759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498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47664" y="4293096"/>
            <a:ext cx="7772400" cy="1470025"/>
          </a:xfrm>
        </p:spPr>
        <p:txBody>
          <a:bodyPr>
            <a:noAutofit/>
          </a:bodyPr>
          <a:lstStyle/>
          <a:p>
            <a:r>
              <a:rPr lang="cs-CZ" sz="3600" dirty="0" smtClean="0"/>
              <a:t>Obchodní akademie, </a:t>
            </a:r>
            <a:br>
              <a:rPr lang="cs-CZ" sz="3600" dirty="0" smtClean="0"/>
            </a:br>
            <a:r>
              <a:rPr lang="cs-CZ" sz="3600" dirty="0" smtClean="0"/>
              <a:t>odborná škola a praktická škola </a:t>
            </a:r>
            <a:br>
              <a:rPr lang="cs-CZ" sz="3600" dirty="0" smtClean="0"/>
            </a:br>
            <a:r>
              <a:rPr lang="cs-CZ" sz="3600" dirty="0" smtClean="0"/>
              <a:t>Olgy Havlové, </a:t>
            </a:r>
            <a:br>
              <a:rPr lang="cs-CZ" sz="3600" dirty="0" smtClean="0"/>
            </a:br>
            <a:r>
              <a:rPr lang="cs-CZ" sz="3600" dirty="0" smtClean="0"/>
              <a:t>Janské Lázně</a:t>
            </a:r>
            <a:endParaRPr lang="cs-CZ" sz="36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548680"/>
            <a:ext cx="2664296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10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ud-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-14782"/>
            <a:ext cx="10369152" cy="68875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535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ud-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-14782"/>
            <a:ext cx="10369152" cy="68875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219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ud-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-14782"/>
            <a:ext cx="10369152" cy="68875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05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ud-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-14782"/>
            <a:ext cx="10369152" cy="68875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130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ud-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-14782"/>
            <a:ext cx="10369152" cy="68875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503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ud-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-14782"/>
            <a:ext cx="10369152" cy="68875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780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2"/>
          <p:cNvSpPr txBox="1">
            <a:spLocks/>
          </p:cNvSpPr>
          <p:nvPr/>
        </p:nvSpPr>
        <p:spPr>
          <a:xfrm>
            <a:off x="1979712" y="692696"/>
            <a:ext cx="6707088" cy="5505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800" dirty="0"/>
              <a:t>Výuka probíhá v prostorných učebnách. Počet žáků ve třídě je omezen na maximálně 12 žáků.</a:t>
            </a:r>
          </a:p>
          <a:p>
            <a:pPr marL="0" indent="0">
              <a:buNone/>
            </a:pPr>
            <a:r>
              <a:rPr lang="cs-CZ" sz="2800" dirty="0"/>
              <a:t>V žádné třídě nechybí počítač </a:t>
            </a:r>
            <a:br>
              <a:rPr lang="cs-CZ" sz="2800" dirty="0"/>
            </a:br>
            <a:r>
              <a:rPr lang="cs-CZ" sz="2800" dirty="0"/>
              <a:t>a interaktivní tabule.</a:t>
            </a:r>
          </a:p>
          <a:p>
            <a:pPr marL="0" indent="0">
              <a:buNone/>
            </a:pPr>
            <a:endParaRPr lang="cs-CZ" sz="28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5074840"/>
            <a:ext cx="1594520" cy="159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80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000">
        <p:cut/>
      </p:transition>
    </mc:Choice>
    <mc:Fallback xmlns="">
      <p:transition advTm="10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ko-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5" y="-34585"/>
            <a:ext cx="10369152" cy="69271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763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ko-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3667" y="-28473"/>
            <a:ext cx="10308235" cy="68864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123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ko-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-34584"/>
            <a:ext cx="10369152" cy="69271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350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79712" y="692696"/>
            <a:ext cx="6707088" cy="55054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800" dirty="0" smtClean="0"/>
              <a:t>Naše škola vznikla v roce 2014.</a:t>
            </a:r>
          </a:p>
          <a:p>
            <a:pPr marL="0" indent="0">
              <a:buNone/>
            </a:pPr>
            <a:r>
              <a:rPr lang="cs-CZ" sz="2800" dirty="0" smtClean="0"/>
              <a:t>Patří do sítě speciálních škol a je určena především pro žáky </a:t>
            </a:r>
            <a:br>
              <a:rPr lang="cs-CZ" sz="2800" dirty="0" smtClean="0"/>
            </a:br>
            <a:r>
              <a:rPr lang="cs-CZ" sz="2800" dirty="0" smtClean="0"/>
              <a:t>s tělesným postižením a zdravotními problémy, hlavně pak s omezenými pohybovými schopnostmi. </a:t>
            </a:r>
          </a:p>
          <a:p>
            <a:pPr marL="0" indent="0">
              <a:buNone/>
            </a:pPr>
            <a:r>
              <a:rPr lang="cs-CZ" sz="2800" dirty="0" smtClean="0"/>
              <a:t>Patří mezi největší střední školy tohoto typu v ČR a působnost je celorepubliková. </a:t>
            </a:r>
          </a:p>
          <a:p>
            <a:pPr marL="0" indent="0">
              <a:buNone/>
            </a:pPr>
            <a:r>
              <a:rPr lang="cs-CZ" sz="2800" dirty="0" smtClean="0"/>
              <a:t>Zřizovatelem školy je MŠMT ČR.</a:t>
            </a:r>
            <a:endParaRPr lang="cs-CZ" sz="28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5074840"/>
            <a:ext cx="1594520" cy="159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05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8000">
        <p:cut/>
      </p:transition>
    </mc:Choice>
    <mc:Fallback xmlns="">
      <p:transition advTm="18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ko-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-34585"/>
            <a:ext cx="10369152" cy="69271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831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2"/>
          <p:cNvSpPr txBox="1">
            <a:spLocks/>
          </p:cNvSpPr>
          <p:nvPr/>
        </p:nvSpPr>
        <p:spPr>
          <a:xfrm>
            <a:off x="1979712" y="692696"/>
            <a:ext cx="6707088" cy="5505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800" dirty="0"/>
              <a:t>Ve svém volném čase mají žáci možnost se zúčastňovat </a:t>
            </a:r>
            <a:r>
              <a:rPr lang="cs-CZ" sz="2800" dirty="0" smtClean="0"/>
              <a:t/>
            </a:r>
            <a:br>
              <a:rPr lang="cs-CZ" sz="2800" dirty="0" smtClean="0"/>
            </a:br>
            <a:r>
              <a:rPr lang="cs-CZ" sz="2800" dirty="0" smtClean="0"/>
              <a:t>nejrůznějších </a:t>
            </a:r>
            <a:r>
              <a:rPr lang="cs-CZ" sz="2800" dirty="0"/>
              <a:t>aktivit.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5074840"/>
            <a:ext cx="1594520" cy="159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15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8000">
        <p:cut/>
      </p:transition>
    </mc:Choice>
    <mc:Fallback xmlns="">
      <p:transition advTm="8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nt-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-53368"/>
            <a:ext cx="10441160" cy="69154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668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nt-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403" y="-53368"/>
            <a:ext cx="10434987" cy="69113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28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nt-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402" y="-5674"/>
            <a:ext cx="10362978" cy="68636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064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exk-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37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exk-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807" y="0"/>
            <a:ext cx="10265614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119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exk-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6712" y="-13883"/>
            <a:ext cx="12216680" cy="68718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72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nt-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-21877"/>
            <a:ext cx="10369152" cy="69001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747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nt-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-21877"/>
            <a:ext cx="10369152" cy="69001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303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ud-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4927" y="-18382"/>
            <a:ext cx="10341503" cy="68763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838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exk-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403" y="0"/>
            <a:ext cx="1035441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969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exk-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2087" y="1"/>
            <a:ext cx="10305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819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2"/>
          <p:cNvSpPr txBox="1">
            <a:spLocks/>
          </p:cNvSpPr>
          <p:nvPr/>
        </p:nvSpPr>
        <p:spPr>
          <a:xfrm>
            <a:off x="1979712" y="692696"/>
            <a:ext cx="6707088" cy="5505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800" dirty="0"/>
              <a:t>Naši žáci jsou velmi úspěšní </a:t>
            </a:r>
            <a:r>
              <a:rPr lang="cs-CZ" sz="2800" dirty="0" smtClean="0"/>
              <a:t/>
            </a:r>
            <a:br>
              <a:rPr lang="cs-CZ" sz="2800" dirty="0" smtClean="0"/>
            </a:br>
            <a:r>
              <a:rPr lang="cs-CZ" sz="2800" dirty="0" smtClean="0"/>
              <a:t>v mnoha oborech. </a:t>
            </a:r>
          </a:p>
          <a:p>
            <a:pPr marL="0" indent="0">
              <a:buNone/>
            </a:pPr>
            <a:r>
              <a:rPr lang="cs-CZ" sz="2800" dirty="0" smtClean="0"/>
              <a:t>Studují u nás paralympionici.</a:t>
            </a:r>
            <a:endParaRPr lang="cs-CZ" sz="2800" dirty="0"/>
          </a:p>
          <a:p>
            <a:pPr marL="0" indent="0">
              <a:buNone/>
            </a:pPr>
            <a:r>
              <a:rPr lang="cs-CZ" sz="2800" dirty="0" smtClean="0"/>
              <a:t>Žáci jsou úspěšní i na veletrzích fiktivních firem.</a:t>
            </a:r>
            <a:endParaRPr lang="cs-CZ" sz="28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5074840"/>
            <a:ext cx="1594520" cy="159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58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000">
        <p:cut/>
      </p:transition>
    </mc:Choice>
    <mc:Fallback xmlns="">
      <p:transition advTm="10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ar-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4007" y="0"/>
            <a:ext cx="1035441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86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ar-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4007" y="0"/>
            <a:ext cx="1035441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869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fif-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827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fif-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360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fif-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224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fif-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980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2"/>
          <p:cNvSpPr txBox="1">
            <a:spLocks/>
          </p:cNvSpPr>
          <p:nvPr/>
        </p:nvSpPr>
        <p:spPr>
          <a:xfrm>
            <a:off x="1979712" y="692696"/>
            <a:ext cx="6707088" cy="5505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800" dirty="0"/>
              <a:t>Škola se prezentuje i na </a:t>
            </a:r>
            <a:r>
              <a:rPr lang="cs-CZ" sz="2800" dirty="0" smtClean="0"/>
              <a:t>veřejnosti.</a:t>
            </a:r>
            <a:br>
              <a:rPr lang="cs-CZ" sz="2800" dirty="0" smtClean="0"/>
            </a:br>
            <a:r>
              <a:rPr lang="cs-CZ" sz="2800" dirty="0" smtClean="0"/>
              <a:t>V </a:t>
            </a:r>
            <a:r>
              <a:rPr lang="cs-CZ" sz="2800" dirty="0"/>
              <a:t>průběhu roku pořádá pro místní obyvatele i návštěvníky Janských Lázní řadu akcí.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5074840"/>
            <a:ext cx="1594520" cy="159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34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8000">
        <p:cut/>
      </p:transition>
    </mc:Choice>
    <mc:Fallback xmlns="">
      <p:transition advTm="8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ud-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4927" y="-18382"/>
            <a:ext cx="10341503" cy="68763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370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le-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5" y="0"/>
            <a:ext cx="10360582" cy="68620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738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le-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88" y="-2691680"/>
            <a:ext cx="9176887" cy="138070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16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le-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4007" y="0"/>
            <a:ext cx="1035441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136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el-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402" y="-5674"/>
            <a:ext cx="10362978" cy="68636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618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el-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-5675"/>
            <a:ext cx="10369152" cy="68677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689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el-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402" y="-5674"/>
            <a:ext cx="10362978" cy="68636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078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el-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402" y="-5674"/>
            <a:ext cx="10362978" cy="68636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895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2"/>
          <p:cNvSpPr txBox="1">
            <a:spLocks/>
          </p:cNvSpPr>
          <p:nvPr/>
        </p:nvSpPr>
        <p:spPr>
          <a:xfrm>
            <a:off x="1979712" y="692696"/>
            <a:ext cx="6707088" cy="5505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800" dirty="0"/>
              <a:t>Oblíbeným se mezi žáky stal letní turistický kurz, kam vyráží zejména žáci prvních ročníků.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5074840"/>
            <a:ext cx="1594520" cy="159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65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8000">
        <p:cut/>
      </p:transition>
    </mc:Choice>
    <mc:Fallback xmlns="">
      <p:transition advTm="8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ltk-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0"/>
            <a:ext cx="91376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71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ltk-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0"/>
            <a:ext cx="91376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10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ud-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7" y="-18382"/>
            <a:ext cx="10341503" cy="68763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510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ltk-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0"/>
            <a:ext cx="91376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723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ltk-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0"/>
            <a:ext cx="91376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422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ltk-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0"/>
            <a:ext cx="91376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78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ltk-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0"/>
            <a:ext cx="91376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95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2"/>
          <p:cNvSpPr txBox="1">
            <a:spLocks/>
          </p:cNvSpPr>
          <p:nvPr/>
        </p:nvSpPr>
        <p:spPr>
          <a:xfrm>
            <a:off x="1979712" y="692696"/>
            <a:ext cx="6707088" cy="5505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800" dirty="0" smtClean="0"/>
              <a:t>Velmi žádanou je i moderní posilovna se posilovacími stroji uzpůsobenými pro osoby s tělesným postižením.</a:t>
            </a:r>
            <a:endParaRPr lang="cs-CZ" sz="28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5074840"/>
            <a:ext cx="1594520" cy="159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76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8000">
        <p:cut/>
      </p:transition>
    </mc:Choice>
    <mc:Fallback xmlns="">
      <p:transition advTm="8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os-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2086" y="-21877"/>
            <a:ext cx="10338662" cy="68798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165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os-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4584" y="0"/>
            <a:ext cx="10408285" cy="69262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171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os-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2086" y="-21877"/>
            <a:ext cx="10338662" cy="68798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121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os-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9701" y="1"/>
            <a:ext cx="10336277" cy="68782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752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2"/>
          <p:cNvSpPr txBox="1">
            <a:spLocks/>
          </p:cNvSpPr>
          <p:nvPr/>
        </p:nvSpPr>
        <p:spPr>
          <a:xfrm>
            <a:off x="1979712" y="692696"/>
            <a:ext cx="6707088" cy="5505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800" dirty="0" smtClean="0"/>
              <a:t>Studijní obory</a:t>
            </a:r>
          </a:p>
          <a:p>
            <a:pPr marL="0" indent="0">
              <a:buNone/>
            </a:pPr>
            <a:endParaRPr lang="cs-CZ" sz="2800" dirty="0"/>
          </a:p>
          <a:p>
            <a:pPr marL="0" indent="0">
              <a:buNone/>
            </a:pPr>
            <a:r>
              <a:rPr lang="cs-CZ" sz="2800" b="1" dirty="0" smtClean="0"/>
              <a:t>Obchodní akademie</a:t>
            </a:r>
          </a:p>
          <a:p>
            <a:pPr marL="0" indent="0">
              <a:buNone/>
            </a:pPr>
            <a:r>
              <a:rPr lang="cs-CZ" sz="2800" b="1" dirty="0" smtClean="0"/>
              <a:t>63-41-M/02</a:t>
            </a:r>
          </a:p>
          <a:p>
            <a:pPr marL="0" indent="0">
              <a:buNone/>
            </a:pPr>
            <a:endParaRPr lang="cs-CZ" sz="2800" dirty="0"/>
          </a:p>
          <a:p>
            <a:pPr marL="0" indent="0">
              <a:buNone/>
            </a:pPr>
            <a:r>
              <a:rPr lang="cs-CZ" sz="2800" dirty="0" smtClean="0"/>
              <a:t>studium zakončeno</a:t>
            </a:r>
            <a:br>
              <a:rPr lang="cs-CZ" sz="2800" dirty="0" smtClean="0"/>
            </a:br>
            <a:r>
              <a:rPr lang="cs-CZ" sz="2800" dirty="0" smtClean="0"/>
              <a:t>maturitní zkouškou</a:t>
            </a:r>
          </a:p>
          <a:p>
            <a:pPr marL="0" indent="0">
              <a:buNone/>
            </a:pPr>
            <a:endParaRPr lang="cs-CZ" sz="2800" dirty="0"/>
          </a:p>
          <a:p>
            <a:pPr marL="0" indent="0">
              <a:buNone/>
            </a:pPr>
            <a:r>
              <a:rPr lang="cs-CZ" sz="2800" dirty="0"/>
              <a:t>d</a:t>
            </a:r>
            <a:r>
              <a:rPr lang="cs-CZ" sz="2800" dirty="0" smtClean="0"/>
              <a:t>élka studia 4 roky, na naší škole je však studium rozloženo na 5 let</a:t>
            </a:r>
            <a:endParaRPr lang="cs-CZ" sz="28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504" y="692696"/>
            <a:ext cx="2664296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59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000">
        <p:cut/>
      </p:transition>
    </mc:Choice>
    <mc:Fallback xmlns="">
      <p:transition advTm="10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2"/>
          <p:cNvSpPr txBox="1">
            <a:spLocks/>
          </p:cNvSpPr>
          <p:nvPr/>
        </p:nvSpPr>
        <p:spPr>
          <a:xfrm>
            <a:off x="1979712" y="692696"/>
            <a:ext cx="6707088" cy="5505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800" dirty="0"/>
              <a:t>O vznik školy se nemalou měrou zasloužila první dáma České republiky v letech </a:t>
            </a:r>
            <a:r>
              <a:rPr lang="cs-CZ" sz="2800" dirty="0" smtClean="0"/>
              <a:t>1993-1996</a:t>
            </a:r>
            <a:br>
              <a:rPr lang="cs-CZ" sz="2800" dirty="0" smtClean="0"/>
            </a:br>
            <a:r>
              <a:rPr lang="cs-CZ" sz="2800" dirty="0" smtClean="0"/>
              <a:t>paní </a:t>
            </a:r>
            <a:r>
              <a:rPr lang="cs-CZ" sz="2800" dirty="0"/>
              <a:t>Olga Havlová.</a:t>
            </a:r>
          </a:p>
          <a:p>
            <a:pPr marL="0" indent="0">
              <a:buNone/>
            </a:pPr>
            <a:r>
              <a:rPr lang="cs-CZ" sz="2800" dirty="0"/>
              <a:t>V roce 1994 se osobně zúčastnila slavnostního otevření.</a:t>
            </a:r>
          </a:p>
          <a:p>
            <a:pPr marL="0" indent="0">
              <a:buNone/>
            </a:pPr>
            <a:r>
              <a:rPr lang="cs-CZ" sz="2800" dirty="0"/>
              <a:t>Na její počest nese od roku 2014 škola její jméno.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5074840"/>
            <a:ext cx="1594520" cy="159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78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000">
        <p:cut/>
      </p:transition>
    </mc:Choice>
    <mc:Fallback xmlns="">
      <p:transition advTm="10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2"/>
          <p:cNvSpPr txBox="1">
            <a:spLocks/>
          </p:cNvSpPr>
          <p:nvPr/>
        </p:nvSpPr>
        <p:spPr>
          <a:xfrm>
            <a:off x="1979712" y="692696"/>
            <a:ext cx="6707088" cy="5505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800" dirty="0" smtClean="0"/>
              <a:t>Studijní obory</a:t>
            </a:r>
          </a:p>
          <a:p>
            <a:pPr marL="0" indent="0">
              <a:buNone/>
            </a:pPr>
            <a:endParaRPr lang="cs-CZ" sz="2800" dirty="0"/>
          </a:p>
          <a:p>
            <a:pPr marL="0" indent="0">
              <a:buNone/>
            </a:pPr>
            <a:r>
              <a:rPr lang="cs-CZ" sz="2800" b="1" dirty="0" smtClean="0"/>
              <a:t>Obchodní škola</a:t>
            </a:r>
          </a:p>
          <a:p>
            <a:pPr marL="0" indent="0">
              <a:buNone/>
            </a:pPr>
            <a:r>
              <a:rPr lang="cs-CZ" sz="2800" b="1" dirty="0" smtClean="0"/>
              <a:t>63-51-J/01</a:t>
            </a:r>
          </a:p>
          <a:p>
            <a:pPr marL="0" indent="0">
              <a:buNone/>
            </a:pPr>
            <a:endParaRPr lang="cs-CZ" sz="2800" dirty="0"/>
          </a:p>
          <a:p>
            <a:pPr marL="0" indent="0">
              <a:buNone/>
            </a:pPr>
            <a:r>
              <a:rPr lang="cs-CZ" sz="2800" dirty="0" smtClean="0"/>
              <a:t>studium zakončeno</a:t>
            </a:r>
            <a:br>
              <a:rPr lang="cs-CZ" sz="2800" dirty="0" smtClean="0"/>
            </a:br>
            <a:r>
              <a:rPr lang="cs-CZ" sz="2800" dirty="0" smtClean="0"/>
              <a:t>závěrečnou zkouškou</a:t>
            </a:r>
          </a:p>
          <a:p>
            <a:pPr marL="0" indent="0">
              <a:buNone/>
            </a:pPr>
            <a:endParaRPr lang="cs-CZ" sz="2800" dirty="0"/>
          </a:p>
          <a:p>
            <a:pPr marL="0" indent="0">
              <a:buNone/>
            </a:pPr>
            <a:r>
              <a:rPr lang="cs-CZ" sz="2800" dirty="0" smtClean="0"/>
              <a:t>Délka studia 2 roky, na naší škole je však studium rozloženo na 3 roky</a:t>
            </a:r>
            <a:endParaRPr lang="cs-CZ" sz="28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504" y="692696"/>
            <a:ext cx="2664296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58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000">
        <p:cut/>
      </p:transition>
    </mc:Choice>
    <mc:Fallback xmlns="">
      <p:transition advTm="10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2"/>
          <p:cNvSpPr txBox="1">
            <a:spLocks/>
          </p:cNvSpPr>
          <p:nvPr/>
        </p:nvSpPr>
        <p:spPr>
          <a:xfrm>
            <a:off x="1979712" y="692696"/>
            <a:ext cx="6707088" cy="5505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800" dirty="0" smtClean="0"/>
              <a:t>Studijní obory</a:t>
            </a:r>
          </a:p>
          <a:p>
            <a:pPr marL="0" indent="0">
              <a:buNone/>
            </a:pPr>
            <a:endParaRPr lang="cs-CZ" sz="2800" dirty="0"/>
          </a:p>
          <a:p>
            <a:pPr marL="0" indent="0">
              <a:buNone/>
            </a:pPr>
            <a:r>
              <a:rPr lang="cs-CZ" sz="2800" b="1" dirty="0" smtClean="0"/>
              <a:t>Praktická škola </a:t>
            </a:r>
            <a:r>
              <a:rPr lang="cs-CZ" sz="2400" b="1" dirty="0" smtClean="0"/>
              <a:t>dvouletá</a:t>
            </a:r>
            <a:endParaRPr lang="cs-CZ" sz="2800" b="1" dirty="0" smtClean="0"/>
          </a:p>
          <a:p>
            <a:pPr marL="0" indent="0">
              <a:buNone/>
            </a:pPr>
            <a:r>
              <a:rPr lang="cs-CZ" sz="2800" b="1" dirty="0" smtClean="0"/>
              <a:t>78-62-C/02</a:t>
            </a:r>
          </a:p>
          <a:p>
            <a:pPr marL="0" indent="0">
              <a:buNone/>
            </a:pPr>
            <a:endParaRPr lang="cs-CZ" sz="2800" dirty="0"/>
          </a:p>
          <a:p>
            <a:pPr marL="0" indent="0">
              <a:buNone/>
            </a:pPr>
            <a:r>
              <a:rPr lang="cs-CZ" sz="2800" dirty="0" smtClean="0"/>
              <a:t>studium zakončeno</a:t>
            </a:r>
            <a:br>
              <a:rPr lang="cs-CZ" sz="2800" dirty="0" smtClean="0"/>
            </a:br>
            <a:r>
              <a:rPr lang="cs-CZ" sz="2800" dirty="0" smtClean="0"/>
              <a:t>závěrečnou zkouškou</a:t>
            </a:r>
          </a:p>
          <a:p>
            <a:pPr marL="0" indent="0">
              <a:buNone/>
            </a:pPr>
            <a:endParaRPr lang="cs-CZ" sz="2800" dirty="0"/>
          </a:p>
          <a:p>
            <a:pPr marL="0" indent="0">
              <a:buNone/>
            </a:pPr>
            <a:r>
              <a:rPr lang="cs-CZ" sz="2800" dirty="0" smtClean="0"/>
              <a:t>délka studia 2 roky, na naší škole je však studium rozloženo na 3 roky</a:t>
            </a:r>
            <a:endParaRPr lang="cs-CZ" sz="28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504" y="692696"/>
            <a:ext cx="2664296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24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000">
        <p:cut/>
      </p:transition>
    </mc:Choice>
    <mc:Fallback xmlns="">
      <p:transition advTm="10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2"/>
          <p:cNvSpPr txBox="1">
            <a:spLocks/>
          </p:cNvSpPr>
          <p:nvPr/>
        </p:nvSpPr>
        <p:spPr>
          <a:xfrm>
            <a:off x="1979712" y="692696"/>
            <a:ext cx="6707088" cy="550547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800" dirty="0" smtClean="0"/>
              <a:t>Studijní obory</a:t>
            </a:r>
          </a:p>
          <a:p>
            <a:pPr marL="0" indent="0">
              <a:buNone/>
            </a:pPr>
            <a:endParaRPr lang="cs-CZ" sz="2800" dirty="0"/>
          </a:p>
          <a:p>
            <a:pPr marL="0" indent="0">
              <a:buNone/>
            </a:pPr>
            <a:r>
              <a:rPr lang="cs-CZ" sz="2800" b="1" dirty="0" smtClean="0"/>
              <a:t>Provozní služby</a:t>
            </a:r>
            <a:endParaRPr lang="cs-CZ" sz="2800" b="1" dirty="0" smtClean="0"/>
          </a:p>
          <a:p>
            <a:pPr marL="0" indent="0">
              <a:buNone/>
            </a:pPr>
            <a:r>
              <a:rPr lang="cs-CZ" sz="2800" b="1" dirty="0" smtClean="0"/>
              <a:t>69-54-E/01</a:t>
            </a:r>
            <a:endParaRPr lang="cs-CZ" sz="2800" b="1" dirty="0" smtClean="0"/>
          </a:p>
          <a:p>
            <a:pPr marL="0" indent="0">
              <a:buNone/>
            </a:pPr>
            <a:endParaRPr lang="cs-CZ" sz="2800" dirty="0"/>
          </a:p>
          <a:p>
            <a:pPr marL="0" indent="0">
              <a:buNone/>
            </a:pPr>
            <a:r>
              <a:rPr lang="cs-CZ" sz="2800" dirty="0" smtClean="0"/>
              <a:t>studium zakončeno</a:t>
            </a:r>
            <a:br>
              <a:rPr lang="cs-CZ" sz="2800" dirty="0" smtClean="0"/>
            </a:br>
            <a:r>
              <a:rPr lang="cs-CZ" sz="2800" dirty="0" smtClean="0"/>
              <a:t>závěrečnou </a:t>
            </a:r>
            <a:r>
              <a:rPr lang="cs-CZ" sz="2800" dirty="0" smtClean="0"/>
              <a:t>zkouškou s výučním listem</a:t>
            </a:r>
            <a:endParaRPr lang="cs-CZ" sz="2800" dirty="0" smtClean="0"/>
          </a:p>
          <a:p>
            <a:pPr marL="0" indent="0">
              <a:buNone/>
            </a:pPr>
            <a:endParaRPr lang="cs-CZ" sz="2800" dirty="0"/>
          </a:p>
          <a:p>
            <a:pPr marL="0" indent="0">
              <a:buNone/>
            </a:pPr>
            <a:r>
              <a:rPr lang="cs-CZ" sz="2800" dirty="0" smtClean="0"/>
              <a:t>délka studia 2 roky, na naší škole je však studium rozloženo na 3 roky</a:t>
            </a:r>
            <a:endParaRPr lang="cs-CZ" sz="28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504" y="692696"/>
            <a:ext cx="2664296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45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0000">
        <p:cut/>
      </p:transition>
    </mc:Choice>
    <mc:Fallback xmlns="">
      <p:transition advTm="10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his-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621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his-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774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2"/>
          <p:cNvSpPr txBox="1">
            <a:spLocks/>
          </p:cNvSpPr>
          <p:nvPr/>
        </p:nvSpPr>
        <p:spPr>
          <a:xfrm>
            <a:off x="1979712" y="692696"/>
            <a:ext cx="6707088" cy="5505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800" dirty="0"/>
              <a:t>Škola je moderně zařízená. </a:t>
            </a:r>
            <a:endParaRPr lang="cs-CZ" sz="2800" dirty="0" smtClean="0"/>
          </a:p>
          <a:p>
            <a:pPr marL="0" indent="0">
              <a:buNone/>
            </a:pPr>
            <a:r>
              <a:rPr lang="cs-CZ" sz="2800" dirty="0" smtClean="0"/>
              <a:t>V </a:t>
            </a:r>
            <a:r>
              <a:rPr lang="cs-CZ" sz="2800" dirty="0"/>
              <a:t>budově školy je žákům k dispozici tělocvična, posilovna </a:t>
            </a:r>
            <a:r>
              <a:rPr lang="cs-CZ" sz="2800" dirty="0" smtClean="0"/>
              <a:t>či </a:t>
            </a:r>
            <a:r>
              <a:rPr lang="cs-CZ" sz="2800" dirty="0"/>
              <a:t>bazén</a:t>
            </a:r>
            <a:r>
              <a:rPr lang="cs-CZ" sz="2800" dirty="0" smtClean="0"/>
              <a:t>.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5074840"/>
            <a:ext cx="1594520" cy="159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19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8000">
        <p:cut/>
      </p:transition>
    </mc:Choice>
    <mc:Fallback xmlns="">
      <p:transition advTm="8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ébla">
  <a:themeElements>
    <a:clrScheme name="Modrá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Stébla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tébla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138</TotalTime>
  <Words>157</Words>
  <Application>Microsoft Office PowerPoint</Application>
  <PresentationFormat>Předvádění na obrazovce (4:3)</PresentationFormat>
  <Paragraphs>51</Paragraphs>
  <Slides>62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62</vt:i4>
      </vt:variant>
    </vt:vector>
  </HeadingPairs>
  <TitlesOfParts>
    <vt:vector size="63" baseType="lpstr">
      <vt:lpstr>Stébla</vt:lpstr>
      <vt:lpstr>Obchodní akademie,  odborná škola a praktická škola  Olgy Havlové,  Janské Lázně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OAJL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Obchodní akademie,  odborná škola a praktická škola  Olgy Havlové,  Janské Lázně</dc:title>
  <dc:creator>Kulhavý Josef (učitel)</dc:creator>
  <cp:lastModifiedBy>Kulhavý (žák) Josef</cp:lastModifiedBy>
  <cp:revision>15</cp:revision>
  <dcterms:created xsi:type="dcterms:W3CDTF">2017-03-27T10:31:58Z</dcterms:created>
  <dcterms:modified xsi:type="dcterms:W3CDTF">2019-06-13T08:24:40Z</dcterms:modified>
</cp:coreProperties>
</file>