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1" r:id="rId5"/>
    <p:sldId id="259" r:id="rId6"/>
    <p:sldId id="258" r:id="rId7"/>
    <p:sldId id="260" r:id="rId8"/>
    <p:sldId id="268" r:id="rId9"/>
    <p:sldId id="269" r:id="rId10"/>
    <p:sldId id="270" r:id="rId11"/>
    <p:sldId id="263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radilek Václav" initials="HV" lastIdx="3" clrIdx="0">
    <p:extLst>
      <p:ext uri="{19B8F6BF-5375-455C-9EA6-DF929625EA0E}">
        <p15:presenceInfo xmlns:p15="http://schemas.microsoft.com/office/powerpoint/2012/main" userId="S-1-5-21-2305692138-799105946-157749570-1199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5-01T22:22:29.363" idx="2">
    <p:pos x="10" y="10"/>
    <p:text>aktualizovat počet dle tabulek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5-01T22:23:08.326" idx="3">
    <p:pos x="7680" y="770"/>
    <p:text>přidat osobní nastavení plus trošku víc od božene. vzit z té první prezentace a najít ty zhulená píčo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8. 5. 2019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1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8. 5. 2019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4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8. 5. 2019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8. 5. 2019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99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8. 5. 2019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91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8. 5. 2019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50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8. 5. 2019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6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8. 5. 2019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38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8. 5. 2019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904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8. 5. 2019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560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30299-A970-41F2-8FD6-A60AA1A6A5F6}" type="datetimeFigureOut">
              <a:rPr lang="cs-CZ" smtClean="0"/>
              <a:t>8. 5. 2019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22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30299-A970-41F2-8FD6-A60AA1A6A5F6}" type="datetimeFigureOut">
              <a:rPr lang="cs-CZ" smtClean="0"/>
              <a:t>8. 5. 2019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C12E1-23A5-427D-A6EE-0F9E539F8A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57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uresma.org/" TargetMode="External"/><Relationship Id="rId2" Type="http://schemas.openxmlformats.org/officeDocument/2006/relationships/hyperlink" Target="https://smanewstoday.com/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facebook.com/BozenkaSMA/" TargetMode="External"/><Relationship Id="rId5" Type="http://schemas.openxmlformats.org/officeDocument/2006/relationships/hyperlink" Target="https://www.youtube.com/channel/UCfZ8YxVfTkPRClW1FttjixA" TargetMode="External"/><Relationship Id="rId4" Type="http://schemas.openxmlformats.org/officeDocument/2006/relationships/hyperlink" Target="http://www.bozenkasma.cz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Spinální svalová atrofie 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Specifika osobní asistence pacientů s SMA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293024" y="5756988"/>
            <a:ext cx="1828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 Václav Hradilek</a:t>
            </a:r>
          </a:p>
          <a:p>
            <a:r>
              <a:rPr lang="cs-CZ" dirty="0"/>
              <a:t>  Helena  Kočová </a:t>
            </a:r>
          </a:p>
        </p:txBody>
      </p:sp>
    </p:spTree>
    <p:extLst>
      <p:ext uri="{BB962C8B-B14F-4D97-AF65-F5344CB8AC3E}">
        <p14:creationId xmlns:p14="http://schemas.microsoft.com/office/powerpoint/2010/main" val="1247344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BC4338-AED5-48C9-8307-604DE9513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BFBA17DC-7F30-4C9F-BC85-46D97283397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8194"/>
            <a:ext cx="5181600" cy="3886200"/>
          </a:xfrm>
        </p:spPr>
      </p:pic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7F7AED97-25AF-4D1E-9CCF-4CE03F43FC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058194"/>
            <a:ext cx="5181600" cy="3886200"/>
          </a:xfrm>
        </p:spPr>
      </p:pic>
    </p:spTree>
    <p:extLst>
      <p:ext uri="{BB962C8B-B14F-4D97-AF65-F5344CB8AC3E}">
        <p14:creationId xmlns:p14="http://schemas.microsoft.com/office/powerpoint/2010/main" val="3522533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04850" y="1237981"/>
            <a:ext cx="1006847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Chvíli strávit pozorováním a vnímáním rozsahu mých schopností. Měl by chápat, že mám nedostatek svalů a nedržím pohromadě, ruce i nohy se mi rozjíždí na stranu, padají. A že mé šlachy jsou zkrácené a nedovolují plný pohyb v kloubech.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Mít dostatek trpělivosti. Všechno mi trvá déle, zejména jídlo.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Naslouchat, co říkám, a brát to v potaz. Já jsem ta, co má s vlastním tělem celoživotní zkušenosti. Já cítím, jestli se třeba nezaháklo oblečení za rameno. A obvykle nejlépe vím, co potřebuji, jakkoliv ten požadavek zní zvláštně.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Chápat, že první chvíle společné koexistence prostě budou těžké a pravděpodobně nic nebude stoprocentně perfektní. S tím musí počítat obě strany a naučit se spolupracovat, získat ten správný grif.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Přicházet s vlastními dotazy či návrhy, pokud nějaký následující postup nechápe, není si jistý nebo by ho rád udělal jinak. Občas taková inovace přinese zlepšení pro všechny.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267200" y="200025"/>
            <a:ext cx="27614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Asistent by měl...</a:t>
            </a:r>
            <a:endParaRPr lang="en-US" sz="2800" b="1" dirty="0"/>
          </a:p>
          <a:p>
            <a:r>
              <a:rPr lang="cs-CZ" sz="1600" dirty="0"/>
              <a:t>Zdroj: Ludmila Javůrková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60187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94646" y="1154132"/>
            <a:ext cx="1049245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Asistent by si se mnou měl vyvinout vlastní komunikační jazyk. Může to být mrkání, cukání tváří, tisknutí prstu, broukání, pohyb očí, vlastní slova,...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Pokud je to možné, je dobré si předem projít a probrat, co se bude dít. Využívat ke komunikaci obrázky, kreslení, 3D model těla a manipulaci s ním, grify, pantomimu.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Měl by chápat, že i když něco zabolí, nevyčítám mu to a neobviňuji ho z toho.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Neměl by se bát, že mi ublíží, protože pak je leda nervózní. Na veškeré obavy a nejistoty jsme dva. Komunikovat. Ptát se.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dirty="0"/>
              <a:t>Neměl by se mnou manipulovat bez předešlého upozornění — abych třeba měla spolknuté sliny a nezakuckala se, když mne náhle nějak vezme.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Asistent vlastně nemusí umět skoro nic, pokud bude ochotný se ode mne učit. Vím, jak se i pere, vaří, všechno. Jen potřebuji někoho, kdo zmáčkne ten čudlík.</a:t>
            </a:r>
            <a:endParaRPr lang="en-US" sz="20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4177754" y="258423"/>
            <a:ext cx="27614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Asistent by měl...</a:t>
            </a:r>
            <a:endParaRPr lang="en-US" sz="2800" b="1" dirty="0"/>
          </a:p>
          <a:p>
            <a:r>
              <a:rPr lang="cs-CZ" sz="1600" dirty="0"/>
              <a:t>Zdroj: Ludmila Javůrková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58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210907" y="2009506"/>
            <a:ext cx="97393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/>
              <a:t>Pacientská organizace </a:t>
            </a:r>
            <a:r>
              <a:rPr lang="cs-CZ" sz="3600" dirty="0" err="1"/>
              <a:t>SMÁci</a:t>
            </a:r>
            <a:endParaRPr lang="cs-CZ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/>
              <a:t>Co děláme? </a:t>
            </a:r>
            <a:r>
              <a:rPr lang="cs-CZ" sz="3600" dirty="0" err="1"/>
              <a:t>Webináře</a:t>
            </a:r>
            <a:r>
              <a:rPr lang="cs-CZ" sz="3600" dirty="0"/>
              <a:t>, advokacie…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/>
              <a:t>Léčba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/>
              <a:t>www.smaci.cz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6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46" t="30001" r="35082" b="37638"/>
          <a:stretch/>
        </p:blipFill>
        <p:spPr>
          <a:xfrm>
            <a:off x="8742028" y="1323975"/>
            <a:ext cx="3078498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349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288" y="443001"/>
            <a:ext cx="4657912" cy="6008251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242204" y="1285334"/>
            <a:ext cx="572007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SMA –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nejsmrtelnější</a:t>
            </a:r>
            <a:r>
              <a:rPr kumimoji="0" lang="cs-CZ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genetické onemocnění do roku 2016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400" dirty="0">
                <a:solidFill>
                  <a:prstClr val="black"/>
                </a:solidFill>
                <a:latin typeface="Calibri" panose="020F0502020204030204"/>
              </a:rPr>
              <a:t>Mutace SMN1 genu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Záložní gen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SMN 2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Přenašeči v populaci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1:50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400" dirty="0">
                <a:solidFill>
                  <a:prstClr val="black"/>
                </a:solidFill>
                <a:latin typeface="Calibri" panose="020F0502020204030204"/>
              </a:rPr>
              <a:t>V průměru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10 000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narozených dětí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hlavní typy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142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92733"/>
              </p:ext>
            </p:extLst>
          </p:nvPr>
        </p:nvGraphicFramePr>
        <p:xfrm>
          <a:off x="927232" y="853441"/>
          <a:ext cx="9992600" cy="537319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275893">
                  <a:extLst>
                    <a:ext uri="{9D8B030D-6E8A-4147-A177-3AD203B41FA5}">
                      <a16:colId xmlns:a16="http://schemas.microsoft.com/office/drawing/2014/main" val="25830923"/>
                    </a:ext>
                  </a:extLst>
                </a:gridCol>
                <a:gridCol w="1506726">
                  <a:extLst>
                    <a:ext uri="{9D8B030D-6E8A-4147-A177-3AD203B41FA5}">
                      <a16:colId xmlns:a16="http://schemas.microsoft.com/office/drawing/2014/main" val="3909754060"/>
                    </a:ext>
                  </a:extLst>
                </a:gridCol>
                <a:gridCol w="1320102">
                  <a:extLst>
                    <a:ext uri="{9D8B030D-6E8A-4147-A177-3AD203B41FA5}">
                      <a16:colId xmlns:a16="http://schemas.microsoft.com/office/drawing/2014/main" val="1182483628"/>
                    </a:ext>
                  </a:extLst>
                </a:gridCol>
                <a:gridCol w="1078865">
                  <a:extLst>
                    <a:ext uri="{9D8B030D-6E8A-4147-A177-3AD203B41FA5}">
                      <a16:colId xmlns:a16="http://schemas.microsoft.com/office/drawing/2014/main" val="3573006990"/>
                    </a:ext>
                  </a:extLst>
                </a:gridCol>
                <a:gridCol w="991235">
                  <a:extLst>
                    <a:ext uri="{9D8B030D-6E8A-4147-A177-3AD203B41FA5}">
                      <a16:colId xmlns:a16="http://schemas.microsoft.com/office/drawing/2014/main" val="1888088216"/>
                    </a:ext>
                  </a:extLst>
                </a:gridCol>
                <a:gridCol w="1166114">
                  <a:extLst>
                    <a:ext uri="{9D8B030D-6E8A-4147-A177-3AD203B41FA5}">
                      <a16:colId xmlns:a16="http://schemas.microsoft.com/office/drawing/2014/main" val="3556689840"/>
                    </a:ext>
                  </a:extLst>
                </a:gridCol>
                <a:gridCol w="2653665">
                  <a:extLst>
                    <a:ext uri="{9D8B030D-6E8A-4147-A177-3AD203B41FA5}">
                      <a16:colId xmlns:a16="http://schemas.microsoft.com/office/drawing/2014/main" val="2766328922"/>
                    </a:ext>
                  </a:extLst>
                </a:gridCol>
              </a:tblGrid>
              <a:tr h="74002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baseline="0" dirty="0">
                          <a:effectLst/>
                        </a:rPr>
                        <a:t>Celkový počet pacientů se SMA dle typu SMA a věku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583537"/>
                  </a:ext>
                </a:extLst>
              </a:tr>
              <a:tr h="77219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baseline="0">
                          <a:effectLst/>
                        </a:rPr>
                        <a:t> </a:t>
                      </a:r>
                      <a:endParaRPr lang="cs-CZ" sz="24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baseline="0">
                          <a:effectLst/>
                        </a:rPr>
                        <a:t>do 12ti let</a:t>
                      </a:r>
                      <a:endParaRPr lang="cs-CZ" sz="2400" b="1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baseline="0" dirty="0">
                          <a:effectLst/>
                        </a:rPr>
                        <a:t>13 - 19 let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baseline="0" dirty="0">
                          <a:effectLst/>
                        </a:rPr>
                        <a:t>19 a víc 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baseline="0" dirty="0">
                          <a:effectLst/>
                        </a:rPr>
                        <a:t>Celkem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baseline="0" dirty="0">
                          <a:effectLst/>
                        </a:rPr>
                        <a:t>Věk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u="none" strike="noStrike" baseline="0" dirty="0">
                          <a:effectLst/>
                        </a:rPr>
                        <a:t>Poznámka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60239659"/>
                  </a:ext>
                </a:extLst>
              </a:tr>
              <a:tr h="77219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baseline="0">
                          <a:effectLst/>
                        </a:rPr>
                        <a:t>SMA I.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23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7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11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41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>
                          <a:effectLst/>
                        </a:rPr>
                        <a:t>2 - 52 let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>
                          <a:effectLst/>
                        </a:rPr>
                        <a:t>SMA I. + SMA I. - II.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82707154"/>
                  </a:ext>
                </a:extLst>
              </a:tr>
              <a:tr h="77219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baseline="0">
                          <a:effectLst/>
                        </a:rPr>
                        <a:t>SMA II.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>
                          <a:effectLst/>
                        </a:rPr>
                        <a:t>13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6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24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43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>
                          <a:effectLst/>
                        </a:rPr>
                        <a:t>2 - 57 let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400" u="none" strike="noStrike" baseline="0">
                          <a:effectLst/>
                        </a:rPr>
                        <a:t>SMA II. + SMA II. - III.</a:t>
                      </a:r>
                      <a:endParaRPr lang="it-IT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90985354"/>
                  </a:ext>
                </a:extLst>
              </a:tr>
              <a:tr h="77219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baseline="0">
                          <a:effectLst/>
                        </a:rPr>
                        <a:t>SMA III.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>
                          <a:effectLst/>
                        </a:rPr>
                        <a:t>5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6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21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32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2 - 57 let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baseline="0" dirty="0">
                          <a:effectLst/>
                        </a:rPr>
                        <a:t> 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13699353"/>
                  </a:ext>
                </a:extLst>
              </a:tr>
              <a:tr h="77219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baseline="0">
                          <a:effectLst/>
                        </a:rPr>
                        <a:t>SMA IV. 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0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1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1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>
                          <a:effectLst/>
                        </a:rPr>
                        <a:t>36 let</a:t>
                      </a:r>
                      <a:endParaRPr lang="cs-CZ" sz="2400" b="0" i="0" u="none" strike="noStrike" baseline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baseline="0" dirty="0">
                          <a:effectLst/>
                        </a:rPr>
                        <a:t> 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30840566"/>
                  </a:ext>
                </a:extLst>
              </a:tr>
              <a:tr h="772195"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Celkem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41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19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57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400" u="none" strike="noStrike" baseline="0" dirty="0">
                          <a:effectLst/>
                        </a:rPr>
                        <a:t>117</a:t>
                      </a:r>
                      <a:endParaRPr lang="cs-CZ" sz="24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4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273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77515" y="987425"/>
            <a:ext cx="5371871" cy="5563846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Dýchání</a:t>
            </a:r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/>
              <a:t>Dechová terapie</a:t>
            </a:r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/>
              <a:t>Invazivní a neinvazivní terapie</a:t>
            </a:r>
          </a:p>
          <a:p>
            <a:pPr lvl="1"/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Přijímání potravy</a:t>
            </a:r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/>
              <a:t>Nutriční specialista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/>
              <a:t>Mixovaná strava</a:t>
            </a:r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PEG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Protahování</a:t>
            </a:r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/>
              <a:t>Tuhnutí a zkrácení svalstva</a:t>
            </a:r>
            <a:endParaRPr lang="en-US" sz="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987002" y="271425"/>
            <a:ext cx="8557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/>
              <a:t>Pacient  s SMA </a:t>
            </a:r>
            <a:endParaRPr lang="en-US" sz="3600" dirty="0"/>
          </a:p>
        </p:txBody>
      </p:sp>
      <p:sp>
        <p:nvSpPr>
          <p:cNvPr id="8" name="Obdélník 7"/>
          <p:cNvSpPr/>
          <p:nvPr/>
        </p:nvSpPr>
        <p:spPr>
          <a:xfrm>
            <a:off x="6096000" y="1223107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Aktivní cvičení</a:t>
            </a:r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Hypo</a:t>
            </a:r>
            <a:r>
              <a:rPr lang="cs-CZ" sz="2400" dirty="0"/>
              <a:t>-terapie</a:t>
            </a:r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/>
              <a:t>Plavání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/>
              <a:t>Mobilizace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Léčba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 err="1"/>
              <a:t>Spinraza</a:t>
            </a:r>
            <a:r>
              <a:rPr lang="cs-CZ" sz="24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Refle</a:t>
            </a:r>
            <a:r>
              <a:rPr lang="cs-CZ" sz="2400" dirty="0" err="1"/>
              <a:t>xní</a:t>
            </a:r>
            <a:r>
              <a:rPr lang="cs-CZ" sz="2400" dirty="0"/>
              <a:t> cvičení </a:t>
            </a:r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/>
              <a:t>Vojtova metoda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7876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88" r="10888"/>
          <a:stretch>
            <a:fillRect/>
          </a:stretch>
        </p:blipFill>
        <p:spPr>
          <a:xfrm>
            <a:off x="6246087" y="970007"/>
            <a:ext cx="5083175" cy="4873625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86424" y="539049"/>
            <a:ext cx="5752617" cy="619245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První příznaky onemocnění v 5 měsících života</a:t>
            </a:r>
            <a:r>
              <a:rPr lang="en-US" sz="20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První diagnóza byla stanovena v centru profesora Vojty v ČB.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Diagnóza byla potvrzena po genetickém vyšetření v 11. měsíci ve FN Motol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Biopsie, genetické testy, spánková terapie, TCM, bronchoskopie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Pohybové maximum v 5. měsíci pásla na pár sekund koníčky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Léčena </a:t>
            </a:r>
            <a:r>
              <a:rPr lang="cs-CZ" sz="2000" dirty="0" err="1"/>
              <a:t>Spinrazou</a:t>
            </a:r>
            <a:r>
              <a:rPr lang="cs-CZ" sz="2000" dirty="0"/>
              <a:t> od ledna 2017 (Paříž)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061722" y="128113"/>
            <a:ext cx="1954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Božena a SMA</a:t>
            </a:r>
          </a:p>
        </p:txBody>
      </p:sp>
    </p:spTree>
    <p:extLst>
      <p:ext uri="{BB962C8B-B14F-4D97-AF65-F5344CB8AC3E}">
        <p14:creationId xmlns:p14="http://schemas.microsoft.com/office/powerpoint/2010/main" val="2578686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71063" y="870857"/>
            <a:ext cx="4923539" cy="4624251"/>
          </a:xfrm>
        </p:spPr>
        <p:txBody>
          <a:bodyPr>
            <a:normAutofit/>
          </a:bodyPr>
          <a:lstStyle/>
          <a:p>
            <a:pPr marL="285750" indent="-285750"/>
            <a:r>
              <a:rPr lang="en-US" sz="2000" dirty="0">
                <a:hlinkClick r:id="rId2"/>
              </a:rPr>
              <a:t>https://smanewstoday.com/</a:t>
            </a:r>
            <a:endParaRPr lang="en-US" sz="2000" dirty="0"/>
          </a:p>
          <a:p>
            <a:pPr marL="285750" indent="-285750"/>
            <a:endParaRPr lang="cs-CZ" sz="2000" dirty="0"/>
          </a:p>
          <a:p>
            <a:pPr marL="285750" indent="-285750"/>
            <a:r>
              <a:rPr lang="en-US" sz="2000" dirty="0">
                <a:hlinkClick r:id="rId3"/>
              </a:rPr>
              <a:t>http://curesma.org/</a:t>
            </a:r>
            <a:endParaRPr lang="en-US" sz="2000" dirty="0"/>
          </a:p>
          <a:p>
            <a:pPr marL="285750" indent="-285750"/>
            <a:endParaRPr lang="cs-CZ" sz="2000" dirty="0"/>
          </a:p>
          <a:p>
            <a:pPr marL="285750" indent="-285750"/>
            <a:r>
              <a:rPr lang="en-US" sz="2000" dirty="0">
                <a:hlinkClick r:id="rId4"/>
              </a:rPr>
              <a:t>http://www.bozenkasma.cz/</a:t>
            </a:r>
            <a:endParaRPr lang="en-US" sz="2000" dirty="0"/>
          </a:p>
          <a:p>
            <a:pPr marL="285750" indent="-285750"/>
            <a:endParaRPr lang="cs-CZ" sz="2000" dirty="0"/>
          </a:p>
          <a:p>
            <a:r>
              <a:rPr lang="cs-CZ" sz="2000" dirty="0">
                <a:hlinkClick r:id="rId5"/>
              </a:rPr>
              <a:t>https://www.youtube.com/channel/UCfZ8YxVfTkPRClW1FttjixA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>
                <a:hlinkClick r:id="rId6"/>
              </a:rPr>
              <a:t>https://www.facebook.com/BozenkaSMA/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286" y="987424"/>
            <a:ext cx="6065685" cy="5256621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Přirozeně integrována do školky 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Chodí do první třídy ZŠ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Umí počítat do stovky. Dělit, násobit, sčítat a odčítat do 10</a:t>
            </a:r>
            <a:r>
              <a:rPr lang="en-US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Chodí na angličtinu a keramiku</a:t>
            </a:r>
            <a:r>
              <a:rPr lang="en-US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Jezdí na koni a potápí se</a:t>
            </a:r>
            <a:r>
              <a:rPr lang="en-US" sz="2400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Ovládá dva typy elektrických vozíčků</a:t>
            </a:r>
            <a:r>
              <a:rPr lang="en-US" sz="2400" dirty="0"/>
              <a:t>. 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Hlasově se prosadí v třídě 15 dětí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Schopná sama přijímat „lehkou“ potravu, odkašlat si, držet hlavu, bez pleny, zvedne lokty. 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1F497D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949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8DB544-7D2D-432F-8D7B-F453CFC72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Letní </a:t>
            </a:r>
            <a:r>
              <a:rPr lang="cs-CZ" dirty="0" err="1"/>
              <a:t>psychorehabilitační</a:t>
            </a:r>
            <a:r>
              <a:rPr lang="cs-CZ" dirty="0"/>
              <a:t> pobyty pro děti s SMA a dystrofiemi Centrum Veronica Hostětín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9BE4A1-DAEA-406C-9F6B-927817F07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15 asistentů na každý turnus z řad studentů fyzioterapie, speciální pedagogiky či medicíny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9BD9F62-17DE-449C-BAB1-CFFBD6633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6880" y="2661920"/>
            <a:ext cx="7040880" cy="47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113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F3452-6669-43A8-8EC8-7D7435EE9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99E0ED1E-9FE5-464F-A683-FE434C7B63C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66290"/>
            <a:ext cx="5181600" cy="3870007"/>
          </a:xfrm>
        </p:spPr>
      </p:pic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83185A38-EA75-4367-926B-496814F920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066290"/>
            <a:ext cx="5181600" cy="3870007"/>
          </a:xfrm>
        </p:spPr>
      </p:pic>
    </p:spTree>
    <p:extLst>
      <p:ext uri="{BB962C8B-B14F-4D97-AF65-F5344CB8AC3E}">
        <p14:creationId xmlns:p14="http://schemas.microsoft.com/office/powerpoint/2010/main" val="13142421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3250</TotalTime>
  <Words>746</Words>
  <Application>Microsoft Office PowerPoint</Application>
  <PresentationFormat>Širokoúhlá obrazovka</PresentationFormat>
  <Paragraphs>142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Motiv Office</vt:lpstr>
      <vt:lpstr>Spinální svalová atrofie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Letní psychorehabilitační pobyty pro děti s SMA a dystrofiemi Centrum Veronica Hostětín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Česká zemědělská univerzita v Praze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</dc:title>
  <dc:creator>ahradilek</dc:creator>
  <cp:lastModifiedBy>Helena Kočová</cp:lastModifiedBy>
  <cp:revision>47</cp:revision>
  <dcterms:created xsi:type="dcterms:W3CDTF">2017-11-01T09:36:09Z</dcterms:created>
  <dcterms:modified xsi:type="dcterms:W3CDTF">2019-05-08T09:14:36Z</dcterms:modified>
</cp:coreProperties>
</file>