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3" r:id="rId1"/>
  </p:sldMasterIdLst>
  <p:sldIdLst>
    <p:sldId id="256" r:id="rId2"/>
    <p:sldId id="260" r:id="rId3"/>
    <p:sldId id="259" r:id="rId4"/>
    <p:sldId id="261" r:id="rId5"/>
    <p:sldId id="263" r:id="rId6"/>
    <p:sldId id="262" r:id="rId7"/>
    <p:sldId id="264" r:id="rId8"/>
    <p:sldId id="268" r:id="rId9"/>
    <p:sldId id="269" r:id="rId10"/>
    <p:sldId id="274" r:id="rId11"/>
    <p:sldId id="276" r:id="rId12"/>
    <p:sldId id="282" r:id="rId13"/>
    <p:sldId id="277" r:id="rId14"/>
    <p:sldId id="278" r:id="rId15"/>
    <p:sldId id="271" r:id="rId16"/>
    <p:sldId id="266" r:id="rId17"/>
    <p:sldId id="281" r:id="rId18"/>
    <p:sldId id="272" r:id="rId19"/>
    <p:sldId id="270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1798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129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377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35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4831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39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07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3551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21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06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928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07CC537-06AC-41F6-A77F-266280D2399A}" type="datetimeFigureOut">
              <a:rPr lang="cs-CZ" smtClean="0"/>
              <a:t>04.03.2019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AF8C5DF-1866-432A-9A7B-0C743AF2569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98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0CD81D-4783-457C-A342-4BE4EAC2D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1820" y="3550449"/>
            <a:ext cx="7170179" cy="1878801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cs-CZ" sz="4800" dirty="0">
                <a:solidFill>
                  <a:srgbClr val="FFFFFF"/>
                </a:solidFill>
                <a:latin typeface="Comic Sans MS" panose="030F0702030302020204" pitchFamily="66" charset="0"/>
              </a:rPr>
              <a:t>DMD -DOMÁCÍ PÉČE  A osobní asistence 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AD16604-F4CC-4B29-87E8-3F59C19AB8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5D13F1-E37B-43E1-B12A-152C5EC63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92" b="-2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D1F6DC6-0EE2-4D6B-9858-76A92CEBE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0322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959B505-F9F4-402C-9BC2-ACCC25E4E11A}"/>
              </a:ext>
            </a:extLst>
          </p:cNvPr>
          <p:cNvSpPr txBox="1"/>
          <p:nvPr/>
        </p:nvSpPr>
        <p:spPr>
          <a:xfrm>
            <a:off x="5186362" y="5634315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DMD -Duchenne Muscular Dystrophy -DUCHENNE</a:t>
            </a:r>
          </a:p>
        </p:txBody>
      </p:sp>
    </p:spTree>
    <p:extLst>
      <p:ext uri="{BB962C8B-B14F-4D97-AF65-F5344CB8AC3E}">
        <p14:creationId xmlns:p14="http://schemas.microsoft.com/office/powerpoint/2010/main" val="1952436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738F89-AF81-45D6-870A-E90AFABD9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147" y="964692"/>
            <a:ext cx="11268253" cy="118872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Osobní asistence v  NIZOZEMSKU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2B785B5-1C36-4828-A059-5211D4962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47" y="2300801"/>
            <a:ext cx="4135966" cy="31019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871ED3F-CCEA-4F83-BF0A-F950C8E47455}"/>
              </a:ext>
            </a:extLst>
          </p:cNvPr>
          <p:cNvSpPr txBox="1"/>
          <p:nvPr/>
        </p:nvSpPr>
        <p:spPr>
          <a:xfrm>
            <a:off x="4693889" y="2799743"/>
            <a:ext cx="640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PCB </a:t>
            </a:r>
            <a:r>
              <a:rPr lang="cs-CZ" dirty="0"/>
              <a:t>(personal care budget) – příspěvek na péči – vybíráte si poskytovatele péče ve svém okolí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59877B2F-1C97-40C9-BA5E-033CD5230E65}"/>
              </a:ext>
            </a:extLst>
          </p:cNvPr>
          <p:cNvSpPr/>
          <p:nvPr/>
        </p:nvSpPr>
        <p:spPr>
          <a:xfrm>
            <a:off x="4693889" y="337935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PAB</a:t>
            </a:r>
            <a:r>
              <a:rPr lang="cs-CZ" dirty="0">
                <a:latin typeface="Arial" panose="020B0604020202020204" pitchFamily="34" charset="0"/>
                <a:ea typeface="Calibri" panose="020F0502020204030204" pitchFamily="34" charset="0"/>
              </a:rPr>
              <a:t> (personal assistance budget)- příspěvek na osobní asistenci – klient si vybere svého asistenta a svoji péči si organizuje  sám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B1CDD1-C7F9-4F0D-A33F-977200EA2A03}"/>
              </a:ext>
            </a:extLst>
          </p:cNvPr>
          <p:cNvSpPr txBox="1"/>
          <p:nvPr/>
        </p:nvSpPr>
        <p:spPr>
          <a:xfrm>
            <a:off x="4693889" y="4539885"/>
            <a:ext cx="62524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SYSTÉM OSOBNÍ ASISTENCE UMOŽŇUJE V NIZOZEMSKU LIDEM S POSTIŽENÍM ŽÍT NEZÁVISLÝ ŽIVOT A ŘÍDIT SI ROZSAH I ZPŮSOB PÉČE DLE SVÝCH POTŘEB 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E19992D-D689-4B73-91AD-8BE5BAD15B49}"/>
              </a:ext>
            </a:extLst>
          </p:cNvPr>
          <p:cNvSpPr txBox="1"/>
          <p:nvPr/>
        </p:nvSpPr>
        <p:spPr>
          <a:xfrm>
            <a:off x="685801" y="5715000"/>
            <a:ext cx="984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Mgr. Mária Duračínská: Asistencia vo </a:t>
            </a:r>
            <a:r>
              <a:rPr lang="cs-CZ" dirty="0" err="1"/>
              <a:t>svete</a:t>
            </a:r>
            <a:r>
              <a:rPr lang="cs-CZ" dirty="0"/>
              <a:t> – Holandsko, </a:t>
            </a:r>
            <a:r>
              <a:rPr lang="cs-CZ" dirty="0" err="1"/>
              <a:t>Ozvena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D387ED-7328-4D99-B5F4-6C75CFDDB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515" y="5502651"/>
            <a:ext cx="1543684" cy="10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3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B7314-D7D2-4BEA-8687-ACC82333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089"/>
            <a:ext cx="7534654" cy="1824059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JAKÉ JE POSTAVENÍ OSOBNÍCH ASISTENTŮ V HOLANDSKU?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C8AA5D-30CC-4C41-BB70-B84CE5406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5925310" cy="325525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OSOBNÍ ASISTENT MÁ ROVNOCENNÉ POSTAVENÍ JAKO KAŽDÝ ZAMĚSTNANEC:  SOCIÁLNÍ POJIŠTĚNÍ, NEMOCENSKÁ, 6 TÝDNŮ DOVOLENÉ</a:t>
            </a:r>
          </a:p>
          <a:p>
            <a:pPr>
              <a:lnSpc>
                <a:spcPct val="90000"/>
              </a:lnSpc>
            </a:pPr>
            <a:r>
              <a:rPr lang="cs-CZ" b="1" dirty="0"/>
              <a:t>HRUBÁ MZDA JE V ROZMEZÍ 20€ – 25 €/hod (565,-Kč/hod. – 85 000,/měsíčně - 3,3 násobek minimální mzdy)  </a:t>
            </a:r>
          </a:p>
          <a:p>
            <a:pPr>
              <a:lnSpc>
                <a:spcPct val="90000"/>
              </a:lnSpc>
            </a:pPr>
            <a:r>
              <a:rPr lang="cs-CZ" b="1" dirty="0"/>
              <a:t>ZODPOVĚDNOST ZA PRÁCI ASISTENTA MÁ KLIENT </a:t>
            </a:r>
          </a:p>
          <a:p>
            <a:pPr>
              <a:lnSpc>
                <a:spcPct val="90000"/>
              </a:lnSpc>
            </a:pPr>
            <a:r>
              <a:rPr lang="cs-CZ" b="1" dirty="0"/>
              <a:t>VÝŠE PŘÍSPĚVKU JE ZÁVISLÁ NA STUPNI POSTIŽENÍ</a:t>
            </a:r>
          </a:p>
          <a:p>
            <a:pPr lvl="0">
              <a:lnSpc>
                <a:spcPct val="90000"/>
              </a:lnSpc>
              <a:buClr>
                <a:srgbClr val="9BAFB5"/>
              </a:buClr>
            </a:pPr>
            <a:r>
              <a:rPr lang="cs-CZ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NEDOSTATEK ASISTENTŮ</a:t>
            </a:r>
          </a:p>
          <a:p>
            <a:pPr>
              <a:lnSpc>
                <a:spcPct val="90000"/>
              </a:lnSpc>
            </a:pP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E06AAE-3A84-4FE9-BBC0-D77DDFE73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127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67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966A4D4-049A-4389-B407-0E7091A07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685567-1F6A-439D-ACAC-761580CE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54" y="362390"/>
            <a:ext cx="6072915" cy="1188720"/>
          </a:xfrm>
          <a:solidFill>
            <a:schemeClr val="tx1">
              <a:lumMod val="85000"/>
              <a:lumOff val="15000"/>
            </a:schemeClr>
          </a:solidFill>
          <a:ln>
            <a:solidFill>
              <a:srgbClr val="404040"/>
            </a:solidFill>
          </a:ln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OA VE ŠVÉDSKU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DBFE6A-CCD8-425A-963D-1F88D83BF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913503"/>
            <a:ext cx="6119086" cy="398774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cs-CZ" sz="3100" dirty="0">
                <a:solidFill>
                  <a:schemeClr val="tx1"/>
                </a:solidFill>
              </a:rPr>
              <a:t>Peníze na péči jdou od dvou subjektů:</a:t>
            </a:r>
          </a:p>
          <a:p>
            <a:pPr>
              <a:lnSpc>
                <a:spcPct val="90000"/>
              </a:lnSpc>
            </a:pPr>
            <a:endParaRPr lang="cs-CZ" sz="3100" dirty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</a:pPr>
            <a:r>
              <a:rPr lang="cs-CZ" sz="3100" dirty="0">
                <a:solidFill>
                  <a:schemeClr val="tx1"/>
                </a:solidFill>
              </a:rPr>
              <a:t>- </a:t>
            </a:r>
            <a:r>
              <a:rPr lang="cs-CZ" sz="3100" b="1" dirty="0">
                <a:solidFill>
                  <a:schemeClr val="tx1"/>
                </a:solidFill>
              </a:rPr>
              <a:t>Obec:</a:t>
            </a:r>
            <a:r>
              <a:rPr lang="cs-CZ" sz="3100" dirty="0">
                <a:solidFill>
                  <a:schemeClr val="tx1"/>
                </a:solidFill>
              </a:rPr>
              <a:t> péče  &lt; 20 hod. týdně</a:t>
            </a:r>
          </a:p>
          <a:p>
            <a:pPr lvl="0">
              <a:lnSpc>
                <a:spcPct val="90000"/>
              </a:lnSpc>
            </a:pPr>
            <a:r>
              <a:rPr lang="cs-CZ" sz="3100" dirty="0">
                <a:solidFill>
                  <a:schemeClr val="tx1"/>
                </a:solidFill>
              </a:rPr>
              <a:t>- </a:t>
            </a:r>
            <a:r>
              <a:rPr lang="cs-CZ" sz="3100" b="1" dirty="0" err="1">
                <a:solidFill>
                  <a:schemeClr val="tx1"/>
                </a:solidFill>
              </a:rPr>
              <a:t>Försäkrings</a:t>
            </a:r>
            <a:r>
              <a:rPr lang="cs-CZ" sz="3100" b="1" dirty="0">
                <a:solidFill>
                  <a:schemeClr val="tx1"/>
                </a:solidFill>
              </a:rPr>
              <a:t> </a:t>
            </a:r>
            <a:r>
              <a:rPr lang="cs-CZ" sz="3100" b="1" dirty="0" err="1">
                <a:solidFill>
                  <a:schemeClr val="tx1"/>
                </a:solidFill>
              </a:rPr>
              <a:t>Kassan</a:t>
            </a:r>
            <a:r>
              <a:rPr lang="cs-CZ" sz="3100" b="1" dirty="0">
                <a:solidFill>
                  <a:schemeClr val="tx1"/>
                </a:solidFill>
              </a:rPr>
              <a:t> </a:t>
            </a:r>
            <a:r>
              <a:rPr lang="cs-CZ" sz="3100" dirty="0">
                <a:solidFill>
                  <a:schemeClr val="tx1"/>
                </a:solidFill>
              </a:rPr>
              <a:t>(</a:t>
            </a:r>
            <a:r>
              <a:rPr lang="cs-CZ" sz="3100" b="1" dirty="0">
                <a:solidFill>
                  <a:schemeClr val="tx1"/>
                </a:solidFill>
              </a:rPr>
              <a:t>FK</a:t>
            </a:r>
            <a:r>
              <a:rPr lang="cs-CZ" sz="3100" dirty="0">
                <a:solidFill>
                  <a:schemeClr val="tx1"/>
                </a:solidFill>
              </a:rPr>
              <a:t>) – jediná zdravotní pojišťovna ve Švédsku</a:t>
            </a:r>
          </a:p>
          <a:p>
            <a:pPr lvl="0">
              <a:lnSpc>
                <a:spcPct val="90000"/>
              </a:lnSpc>
            </a:pPr>
            <a:r>
              <a:rPr lang="cs-CZ" sz="3100" dirty="0">
                <a:solidFill>
                  <a:schemeClr val="tx1"/>
                </a:solidFill>
              </a:rPr>
              <a:t>+ obec       pokud je péče &gt; 20 hod. týdně</a:t>
            </a:r>
          </a:p>
          <a:p>
            <a:pPr lvl="0">
              <a:lnSpc>
                <a:spcPct val="90000"/>
              </a:lnSpc>
            </a:pPr>
            <a:r>
              <a:rPr lang="cs-CZ" sz="3100" dirty="0">
                <a:solidFill>
                  <a:schemeClr val="tx1"/>
                </a:solidFill>
              </a:rPr>
              <a:t> </a:t>
            </a:r>
            <a:endParaRPr lang="cs-CZ" sz="2400" dirty="0">
              <a:solidFill>
                <a:schemeClr val="tx1"/>
              </a:solidFill>
            </a:endParaRPr>
          </a:p>
          <a:p>
            <a:pPr lvl="0">
              <a:lnSpc>
                <a:spcPct val="90000"/>
              </a:lnSpc>
            </a:pPr>
            <a:r>
              <a:rPr lang="cs-CZ" sz="2300" dirty="0">
                <a:solidFill>
                  <a:schemeClr val="tx1"/>
                </a:solidFill>
              </a:rPr>
              <a:t>Zaměstnavatele stojí hodina  asistenta 22 € (564,-Kč)</a:t>
            </a:r>
          </a:p>
          <a:p>
            <a:pPr lvl="0">
              <a:lnSpc>
                <a:spcPct val="90000"/>
              </a:lnSpc>
            </a:pPr>
            <a:endParaRPr lang="cs-CZ" sz="15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 err="1">
                <a:solidFill>
                  <a:schemeClr val="tx1"/>
                </a:solidFill>
              </a:rPr>
              <a:t>Asistencia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 err="1">
                <a:solidFill>
                  <a:schemeClr val="tx1"/>
                </a:solidFill>
              </a:rPr>
              <a:t>vo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 err="1">
                <a:solidFill>
                  <a:schemeClr val="tx1"/>
                </a:solidFill>
              </a:rPr>
              <a:t>svete</a:t>
            </a:r>
            <a:r>
              <a:rPr lang="cs-CZ" sz="1500" dirty="0">
                <a:solidFill>
                  <a:schemeClr val="tx1"/>
                </a:solidFill>
              </a:rPr>
              <a:t>: </a:t>
            </a:r>
            <a:r>
              <a:rPr lang="cs-CZ" sz="1500" dirty="0" err="1">
                <a:solidFill>
                  <a:schemeClr val="tx1"/>
                </a:solidFill>
              </a:rPr>
              <a:t>Osobná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 err="1">
                <a:solidFill>
                  <a:schemeClr val="tx1"/>
                </a:solidFill>
              </a:rPr>
              <a:t>asistencia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 err="1">
                <a:solidFill>
                  <a:schemeClr val="tx1"/>
                </a:solidFill>
              </a:rPr>
              <a:t>vo</a:t>
            </a:r>
            <a:r>
              <a:rPr lang="cs-CZ" sz="1500" dirty="0">
                <a:solidFill>
                  <a:schemeClr val="tx1"/>
                </a:solidFill>
              </a:rPr>
              <a:t> Švédsku , Mgr. Mária </a:t>
            </a:r>
            <a:r>
              <a:rPr lang="cs-CZ" sz="1500" dirty="0" err="1">
                <a:solidFill>
                  <a:schemeClr val="tx1"/>
                </a:solidFill>
              </a:rPr>
              <a:t>Duračínska</a:t>
            </a:r>
            <a:r>
              <a:rPr lang="cs-CZ" sz="1500" dirty="0">
                <a:solidFill>
                  <a:schemeClr val="tx1"/>
                </a:solidFill>
              </a:rPr>
              <a:t> – </a:t>
            </a:r>
            <a:r>
              <a:rPr lang="cs-CZ" sz="1500" dirty="0" err="1">
                <a:solidFill>
                  <a:schemeClr val="tx1"/>
                </a:solidFill>
              </a:rPr>
              <a:t>Ozvena</a:t>
            </a:r>
            <a:r>
              <a:rPr lang="cs-CZ" sz="1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899359-8523-4D4D-B568-3FDFAF982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9C9585-DA89-4D7E-BCDF-576461A1A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91460B4-A4F6-41E6-9482-057074292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92" y="2187305"/>
            <a:ext cx="4159568" cy="216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00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838427-5469-475B-B51A-916F63D0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02" y="240315"/>
            <a:ext cx="6421341" cy="1914873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OSOBNÍ ASISTENCE NA SLOVENSKU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BF2968-14C9-457F-B809-F094FB78C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1"/>
          <a:stretch/>
        </p:blipFill>
        <p:spPr>
          <a:xfrm>
            <a:off x="8146734" y="239043"/>
            <a:ext cx="2828925" cy="1917416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D25263A-32A6-43AB-BFCC-AE2D2C88F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2" y="3130577"/>
            <a:ext cx="5243513" cy="2765995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FEA4E-D351-4BD2-84CA-56D761079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2571" y="2999959"/>
            <a:ext cx="6142233" cy="34092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700" b="1" dirty="0"/>
              <a:t>PŘÍSPĚVEK NA PÉČI: 369,36 € - 9500,- na jedno dítě</a:t>
            </a:r>
          </a:p>
          <a:p>
            <a:pPr>
              <a:lnSpc>
                <a:spcPct val="90000"/>
              </a:lnSpc>
            </a:pPr>
            <a:r>
              <a:rPr lang="cs-CZ" sz="1700" dirty="0"/>
              <a:t>(minimální mzda 13 330,-Kč)</a:t>
            </a:r>
          </a:p>
          <a:p>
            <a:pPr lvl="0">
              <a:lnSpc>
                <a:spcPct val="90000"/>
              </a:lnSpc>
              <a:buClr>
                <a:srgbClr val="9BAFB5"/>
              </a:buClr>
            </a:pPr>
            <a:r>
              <a:rPr lang="cs-CZ" sz="1700" b="1" dirty="0">
                <a:solidFill>
                  <a:srgbClr val="000000">
                    <a:lumMod val="85000"/>
                    <a:lumOff val="15000"/>
                  </a:srgbClr>
                </a:solidFill>
              </a:rPr>
              <a:t>12 600,- na dvě postižené děti     NEBO</a:t>
            </a:r>
            <a:endParaRPr lang="cs-CZ" sz="1700" dirty="0"/>
          </a:p>
          <a:p>
            <a:pPr>
              <a:lnSpc>
                <a:spcPct val="90000"/>
              </a:lnSpc>
            </a:pPr>
            <a:endParaRPr lang="cs-CZ" sz="1700" b="1" dirty="0"/>
          </a:p>
          <a:p>
            <a:pPr>
              <a:lnSpc>
                <a:spcPct val="90000"/>
              </a:lnSpc>
            </a:pPr>
            <a:r>
              <a:rPr lang="cs-CZ" sz="1700" b="1" dirty="0"/>
              <a:t>PŘÍSPĚVEK NA OSOBNÍ ASISTENCI </a:t>
            </a:r>
            <a:r>
              <a:rPr lang="cs-CZ" sz="1700" dirty="0"/>
              <a:t>98,-Kč/hod max.7300hod. ročně. Odměna asistenta je 1,1x násobek minimální mzdy)</a:t>
            </a:r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r>
              <a:rPr lang="cs-CZ" sz="1700" b="1" dirty="0"/>
              <a:t>AGENTURY  OSOBNÍ ASISTENCE</a:t>
            </a:r>
          </a:p>
          <a:p>
            <a:pPr>
              <a:lnSpc>
                <a:spcPct val="90000"/>
              </a:lnSpc>
            </a:pPr>
            <a:r>
              <a:rPr lang="cs-CZ" sz="1700" b="1" dirty="0"/>
              <a:t>NEDOSTATEK OSOBNÍCH ASISTENTŮ</a:t>
            </a:r>
          </a:p>
        </p:txBody>
      </p:sp>
    </p:spTree>
    <p:extLst>
      <p:ext uri="{BB962C8B-B14F-4D97-AF65-F5344CB8AC3E}">
        <p14:creationId xmlns:p14="http://schemas.microsoft.com/office/powerpoint/2010/main" val="423411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C6981B-216C-4A39-A573-CAB3E62AD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964692"/>
            <a:ext cx="5928637" cy="1188720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Austrálie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2CD6A27-7369-4FD2-916D-E4270BAE8898}"/>
              </a:ext>
            </a:extLst>
          </p:cNvPr>
          <p:cNvSpPr txBox="1"/>
          <p:nvPr/>
        </p:nvSpPr>
        <p:spPr>
          <a:xfrm>
            <a:off x="804672" y="2638044"/>
            <a:ext cx="6577066" cy="4067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NDIS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 (National Disability Insurance Scheme) - Národní systém zdravotního pojištění pro osoby se zdravotním postižením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Tento systém zaručuje lidem se zdravotním postižením svobodu plánovat si svoji péči, komunitní život a  pracovní uplatnění.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Hrazené asistenční služby -  několik hodin denně a 3-4 noci za týden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ARBITRÁRNÍ SYSTÉM </a:t>
            </a: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PODPORA </a:t>
            </a: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„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DISABILITY PRŮMYSLU</a:t>
            </a:r>
            <a:r>
              <a:rPr lang="cs-CZ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28600" defTabSz="9144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OBROVSKÝ NEDOSTATEK ASISTENTŮ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BC0364-4B58-4841-A227-00A6A59E0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9A1F4-D02D-48E4-9331-6870B23B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813" y="479893"/>
            <a:ext cx="3685031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6A8CF3-711E-4C63-9DD5-53A2696C0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411" y="644485"/>
            <a:ext cx="3353835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EF682D-8097-4B72-B0A3-F6CF34068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07" b="2"/>
          <a:stretch/>
        </p:blipFill>
        <p:spPr>
          <a:xfrm>
            <a:off x="8360664" y="762643"/>
            <a:ext cx="3026664" cy="18754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8D8C8CA-5774-4DAC-A4F0-5C6C82513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81"/>
          <a:stretch/>
        </p:blipFill>
        <p:spPr>
          <a:xfrm>
            <a:off x="8348473" y="2823373"/>
            <a:ext cx="3026664" cy="27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6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F52262-D5EC-4617-BAFD-384F5BEE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solidFill>
            <a:schemeClr val="tx1">
              <a:lumMod val="85000"/>
              <a:lumOff val="15000"/>
            </a:schemeClr>
          </a:solidFill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DLOUHODOBÁ PÉČE  V ČR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F5B814EE-F2A3-4E2D-99D1-425322EE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NENÍ ODDĚLENA OD PÉČE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70 – 90 % DLOUHODOBÉ PÉČE ZAJIŠŤUJÍ NEFORMÁLNÍ PEČOVATELÉ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4/5 NEFORMÁLNÍCH PEČOVATELŮ JSOU RODINNÍ PŘÍSLUŠNÍCI</a:t>
            </a: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</a:rPr>
              <a:t>2/3 Z NICH JSOU ŽENY</a:t>
            </a:r>
          </a:p>
          <a:p>
            <a:pPr>
              <a:lnSpc>
                <a:spcPct val="90000"/>
              </a:lnSpc>
            </a:pPr>
            <a:endParaRPr lang="cs-CZ" sz="17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17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zdroj: Ústav zdravotnických informací a statistiky České republiky</a:t>
            </a:r>
            <a:endParaRPr lang="cs-CZ" sz="1700" dirty="0">
              <a:solidFill>
                <a:schemeClr val="bg1"/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35412FA-ED07-4CF4-A004-9F834E453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21" y="1621792"/>
            <a:ext cx="6765611" cy="37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81C0B619-B9EE-4BCF-BD21-2FDD9F308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16D1D6F7-9DAC-4321-A8C7-439E93207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220" y="315301"/>
            <a:ext cx="4014216" cy="562356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15EF445C-76AB-4142-9B48-D79C0DB4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812" y="479893"/>
            <a:ext cx="3685032" cy="5294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CE9F145-82B3-4751-B338-3EC2E9111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" r="-8" b="4581"/>
          <a:stretch/>
        </p:blipFill>
        <p:spPr>
          <a:xfrm>
            <a:off x="4736675" y="5568776"/>
            <a:ext cx="1810457" cy="10971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7C8595-9B9A-4704-BB6F-9B39C9C56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4865" b="-3"/>
          <a:stretch/>
        </p:blipFill>
        <p:spPr>
          <a:xfrm>
            <a:off x="6360214" y="47165"/>
            <a:ext cx="8271221" cy="681083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E63120-A8B9-4A66-804B-339AD4923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4538"/>
            <a:ext cx="7370064" cy="4843461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100" dirty="0"/>
          </a:p>
          <a:p>
            <a:pPr>
              <a:lnSpc>
                <a:spcPct val="90000"/>
              </a:lnSpc>
            </a:pPr>
            <a:r>
              <a:rPr lang="cs-CZ" b="1" dirty="0"/>
              <a:t>PÉČE NENÍ ODDĚLENA OD ASISTENCE</a:t>
            </a: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002060"/>
                </a:solidFill>
              </a:rPr>
              <a:t>PŘÍSPĚVEK NA PÉČI</a:t>
            </a:r>
            <a:r>
              <a:rPr lang="cs-CZ" b="1" dirty="0"/>
              <a:t> VE IV. STUPNI 19 200,-Kč od 1.4.2019</a:t>
            </a: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FF0000"/>
                </a:solidFill>
              </a:rPr>
              <a:t>147 HODIN MĚSÍČNĚ VE 4. STUPNI POSTIŽENÍ – NECELÝCH 5 HODIN DENNĚ, 19 HODIN PÉČE  DENNĚ MUSÍ POSKYTNOU RODINA! JE TO PÉČE, KTEROU STÁT NEUHRADÍ.</a:t>
            </a:r>
          </a:p>
          <a:p>
            <a:pPr>
              <a:lnSpc>
                <a:spcPct val="90000"/>
              </a:lnSpc>
            </a:pPr>
            <a:r>
              <a:rPr lang="cs-CZ" b="1" dirty="0"/>
              <a:t>CHYBÍ PROŠKOLENÉ ASISTENČNÍ SLUŽBY</a:t>
            </a:r>
          </a:p>
          <a:p>
            <a:pPr>
              <a:lnSpc>
                <a:spcPct val="90000"/>
              </a:lnSpc>
            </a:pPr>
            <a:r>
              <a:rPr lang="cs-CZ" b="1" dirty="0"/>
              <a:t>CHYBÍ TÝDENNÍ NEBO DENNÍ ODLEHČOVACÍ SLUŽBY PRO PACIENTY S DMD</a:t>
            </a:r>
          </a:p>
          <a:p>
            <a:pPr>
              <a:lnSpc>
                <a:spcPct val="90000"/>
              </a:lnSpc>
            </a:pPr>
            <a:r>
              <a:rPr lang="cs-CZ" b="1" dirty="0"/>
              <a:t>NÍZKÉ OHODNOCENÍ PRÁCE PEČUJÍCÍCH </a:t>
            </a:r>
            <a:r>
              <a:rPr lang="cs-CZ" b="1" dirty="0">
                <a:solidFill>
                  <a:srgbClr val="FF0000"/>
                </a:solidFill>
              </a:rPr>
              <a:t>130,-KČ/HOD</a:t>
            </a:r>
          </a:p>
          <a:p>
            <a:pPr>
              <a:lnSpc>
                <a:spcPct val="90000"/>
              </a:lnSpc>
            </a:pPr>
            <a:r>
              <a:rPr lang="cs-CZ" b="1" dirty="0"/>
              <a:t>NEPŘETRŽITOST PÉČE – VYHOŘENÍ, NEDOSTATEK ODPOČINKU, SPÁNKU, VYČERPÁNÍ </a:t>
            </a:r>
          </a:p>
          <a:p>
            <a:pPr>
              <a:lnSpc>
                <a:spcPct val="90000"/>
              </a:lnSpc>
            </a:pPr>
            <a:r>
              <a:rPr lang="cs-CZ" b="1" dirty="0"/>
              <a:t>NÍZKÝ RESPEKT ZE STRANY SPOLEČNOSTI</a:t>
            </a:r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en-US" sz="1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E83FC82-6DE2-46DC-A488-A4140638A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04" y="0"/>
            <a:ext cx="1849556" cy="1234100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D6598422-A8CE-40E1-997B-21DD78111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84" y="271912"/>
            <a:ext cx="7729728" cy="118872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PŘÍSPĚVEK NA PÉČI</a:t>
            </a:r>
          </a:p>
        </p:txBody>
      </p:sp>
    </p:spTree>
    <p:extLst>
      <p:ext uri="{BB962C8B-B14F-4D97-AF65-F5344CB8AC3E}">
        <p14:creationId xmlns:p14="http://schemas.microsoft.com/office/powerpoint/2010/main" val="255989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680C15-2B1E-4F04-AAF9-44EF592FA9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POČET HRAZENÝCH HODIN OA DENNĚ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C2D5772-DF5E-4A81-994A-D846E2F89E0A}"/>
              </a:ext>
            </a:extLst>
          </p:cNvPr>
          <p:cNvSpPr/>
          <p:nvPr/>
        </p:nvSpPr>
        <p:spPr>
          <a:xfrm>
            <a:off x="1435889" y="2712766"/>
            <a:ext cx="1243016" cy="31072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061244D2-DA57-490F-A4FD-8C0F62F50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89" y="5820009"/>
            <a:ext cx="1243016" cy="828678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3751617-1080-4FF7-89CC-02696D952072}"/>
              </a:ext>
            </a:extLst>
          </p:cNvPr>
          <p:cNvSpPr txBox="1"/>
          <p:nvPr/>
        </p:nvSpPr>
        <p:spPr>
          <a:xfrm>
            <a:off x="3357562" y="5455965"/>
            <a:ext cx="62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24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26D5432-91F7-4903-9783-3A5BF8D701C5}"/>
              </a:ext>
            </a:extLst>
          </p:cNvPr>
          <p:cNvSpPr/>
          <p:nvPr/>
        </p:nvSpPr>
        <p:spPr>
          <a:xfrm>
            <a:off x="4892284" y="3386656"/>
            <a:ext cx="1274109" cy="2464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OA max 7300 hod. ročně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18047DC5-2DC5-4133-ACDB-4B2598F04B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41" y="5851138"/>
            <a:ext cx="1273688" cy="849125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FDD37F81-669B-4FDB-A18A-CA1374A8D810}"/>
              </a:ext>
            </a:extLst>
          </p:cNvPr>
          <p:cNvSpPr txBox="1"/>
          <p:nvPr/>
        </p:nvSpPr>
        <p:spPr>
          <a:xfrm>
            <a:off x="5038723" y="545067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20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2BBADA7-5F45-4FF0-B19E-650E7A3FFA53}"/>
              </a:ext>
            </a:extLst>
          </p:cNvPr>
          <p:cNvSpPr/>
          <p:nvPr/>
        </p:nvSpPr>
        <p:spPr>
          <a:xfrm>
            <a:off x="8139258" y="3860215"/>
            <a:ext cx="1379214" cy="2124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</a:endParaRPr>
          </a:p>
          <a:p>
            <a:pPr algn="ctr"/>
            <a:endParaRPr lang="cs-CZ" b="1" dirty="0">
              <a:solidFill>
                <a:schemeClr val="tx1"/>
              </a:solidFill>
            </a:endParaRPr>
          </a:p>
          <a:p>
            <a:pPr algn="ctr"/>
            <a:r>
              <a:rPr lang="cs-CZ" sz="2400" b="1" dirty="0">
                <a:solidFill>
                  <a:schemeClr val="tx1"/>
                </a:solidFill>
              </a:rPr>
              <a:t>10 -15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3AE103FD-C52F-49A9-8D7F-5E0216C05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50" y="5965455"/>
            <a:ext cx="1403676" cy="701839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D88C8FF3-ECE7-4D72-A81C-2B3DF60B4FBB}"/>
              </a:ext>
            </a:extLst>
          </p:cNvPr>
          <p:cNvSpPr/>
          <p:nvPr/>
        </p:nvSpPr>
        <p:spPr>
          <a:xfrm>
            <a:off x="9835986" y="5487366"/>
            <a:ext cx="1143000" cy="461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47C769BF-5023-433E-B2DC-63401CF578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036" y="5965455"/>
            <a:ext cx="1143000" cy="7156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7B07F8C-909F-4A74-9958-D907C77AA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33" y="5853203"/>
            <a:ext cx="1219200" cy="76200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8D8BD7C-5958-478E-82D3-8702466CFB15}"/>
              </a:ext>
            </a:extLst>
          </p:cNvPr>
          <p:cNvSpPr/>
          <p:nvPr/>
        </p:nvSpPr>
        <p:spPr>
          <a:xfrm>
            <a:off x="3159916" y="2712766"/>
            <a:ext cx="1240640" cy="3199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6040C71-806B-4340-88B9-0F79D7EB3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709" y="5850787"/>
            <a:ext cx="1274174" cy="84741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AC94140-38FE-4B82-8AF3-BC7E36AF3E35}"/>
              </a:ext>
            </a:extLst>
          </p:cNvPr>
          <p:cNvSpPr/>
          <p:nvPr/>
        </p:nvSpPr>
        <p:spPr>
          <a:xfrm>
            <a:off x="6497951" y="5629275"/>
            <a:ext cx="1240640" cy="2215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PÉČE 3</a:t>
            </a:r>
          </a:p>
        </p:txBody>
      </p:sp>
    </p:spTree>
    <p:extLst>
      <p:ext uri="{BB962C8B-B14F-4D97-AF65-F5344CB8AC3E}">
        <p14:creationId xmlns:p14="http://schemas.microsoft.com/office/powerpoint/2010/main" val="115015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4A1848-FB20-4026-AE01-E0C10486C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374560"/>
            <a:ext cx="7443787" cy="1174991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 OSOBN ÍASISTENCE - BENEFITY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6681E5-5AEF-4E40-8CED-C14D85C5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714500"/>
            <a:ext cx="7229475" cy="47689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endParaRPr lang="cs-CZ" b="1" dirty="0"/>
          </a:p>
          <a:p>
            <a:pPr marL="0" lvl="0" indent="0">
              <a:lnSpc>
                <a:spcPct val="90000"/>
              </a:lnSpc>
              <a:buClr>
                <a:srgbClr val="9BAFB5"/>
              </a:buClr>
              <a:buNone/>
            </a:pPr>
            <a:r>
              <a:rPr lang="cs-CZ" sz="4100" b="1" dirty="0">
                <a:solidFill>
                  <a:srgbClr val="002060"/>
                </a:solidFill>
              </a:rPr>
              <a:t>Osobní asistence je cestou  k plnohodnotnému a nezávislému životu člověka s postižením.  </a:t>
            </a:r>
            <a:endParaRPr lang="cs-CZ" sz="4100" b="1" i="1" dirty="0">
              <a:solidFill>
                <a:srgbClr val="00206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b="1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600" b="1" dirty="0"/>
              <a:t>ALTERNATIVA  ÚSTAVNÍ PÉČE</a:t>
            </a:r>
          </a:p>
          <a:p>
            <a:pPr marL="0" indent="0">
              <a:lnSpc>
                <a:spcPct val="90000"/>
              </a:lnSpc>
              <a:buNone/>
            </a:pPr>
            <a:endParaRPr lang="cs-CZ" sz="2600" b="1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600" b="1" dirty="0"/>
              <a:t>MOŽNOST ROZHODOVAT O SVÉM ŽIVOTĚ A PŘEVZÍT ZA NĚJ ZODPOVĚDNOST</a:t>
            </a:r>
          </a:p>
          <a:p>
            <a:pPr marL="0" indent="0">
              <a:lnSpc>
                <a:spcPct val="90000"/>
              </a:lnSpc>
              <a:buNone/>
            </a:pPr>
            <a:endParaRPr lang="cs-CZ" sz="2600" b="1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600" b="1" dirty="0"/>
              <a:t>AKTIVNÍ PŘÍSTUP K ŽIVOTU, MOŽNOST PRACOVNÍHO UPLATNĚNÍ  A SNÍŽENÍ SOCIÁLNÍ IZOLACE</a:t>
            </a:r>
          </a:p>
          <a:p>
            <a:pPr marL="0" indent="0">
              <a:lnSpc>
                <a:spcPct val="90000"/>
              </a:lnSpc>
              <a:buNone/>
            </a:pPr>
            <a:endParaRPr lang="cs-CZ" sz="2600" b="1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600" b="1" dirty="0"/>
              <a:t>MOŽNOST ÚLEVY A ODPOČINKU PRO PEČUJÍCÍ RODIČE NEBO PARTNERY</a:t>
            </a:r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D858E9-CB7A-4F5B-BFF7-E10FEC945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3" r="19143"/>
          <a:stretch/>
        </p:blipFill>
        <p:spPr>
          <a:xfrm>
            <a:off x="8229601" y="669452"/>
            <a:ext cx="3748086" cy="551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1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1BCF3-F246-4EA4-AE3B-B6B04D7F6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67" y="184366"/>
            <a:ext cx="7729728" cy="118872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KRUH PODPORY </a:t>
            </a:r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D76E3CE-9FFE-49C5-99ED-F7B4E4267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2" y="1610797"/>
            <a:ext cx="1818203" cy="181820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BA6CA20-CD3E-419E-8B52-10A1C7F7E1F0}"/>
              </a:ext>
            </a:extLst>
          </p:cNvPr>
          <p:cNvSpPr txBox="1"/>
          <p:nvPr/>
        </p:nvSpPr>
        <p:spPr>
          <a:xfrm>
            <a:off x="3049894" y="2004270"/>
            <a:ext cx="7600553" cy="480131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ZVÝŠIT KVALITU A DOSTUPNOST ASISTENČNÍCH, VOLNOČASOVÝCH I ODLEHČOVACÍCH SLUŽEB PRO PEČUJÍCÍ RODINY  – ONLINE PŘÍRUČKA PRO BUDOUCÍ  ASISTENTY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PROSADIT OA JAKO NADSTAVBU PŘÍSPĚVKU NA PÉČI V ČR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PROPOJIT PEČUJÍCÍ RODINY V REGIONECH – VYUŽITÍ SDÍLENÉ ASISTENCE,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VYBUDOVAT SÍŤ DOBROVOLNÍKŮ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VYYUŽÍT MODERNÍCH APLIKACÍ K VĚTŠÍ FLEXIBILITĚ A POKRYTÍ SLUŽEB OSOBNÍ ASISTENCE – NADACE VODAFONE – PROJEKT LABORATOŘ – čekáme na schválení aplikace pro asistenty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E0E3AFD-D829-40A1-97CF-65C00D318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67" y="184366"/>
            <a:ext cx="3435046" cy="144947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0DED42E-F057-4866-A79F-D8E96A05A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34" y="5377466"/>
            <a:ext cx="1737757" cy="1106970"/>
          </a:xfrm>
          <a:prstGeom prst="rect">
            <a:avLst/>
          </a:prstGeom>
        </p:spPr>
      </p:pic>
      <p:pic>
        <p:nvPicPr>
          <p:cNvPr id="16" name="Grafický objekt 15">
            <a:extLst>
              <a:ext uri="{FF2B5EF4-FFF2-40B4-BE49-F238E27FC236}">
                <a16:creationId xmlns:a16="http://schemas.microsoft.com/office/drawing/2014/main" id="{2D542BDC-8447-44CF-9E8D-596F2AB5D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031" y="3666711"/>
            <a:ext cx="1473044" cy="14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2B456D-E613-4682-BF32-34B91D24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0000"/>
          </a:bodyPr>
          <a:lstStyle/>
          <a:p>
            <a:pPr algn="r"/>
            <a:r>
              <a:rPr lang="cs-CZ" sz="4100" dirty="0">
                <a:solidFill>
                  <a:srgbClr val="FFFFFF"/>
                </a:solidFill>
                <a:latin typeface="Comic Sans MS" panose="030F0702030302020204" pitchFamily="66" charset="0"/>
              </a:rPr>
              <a:t>DMD – NERVOSVALOVÉ, GENETICKÉ ONEMOCNĚNÍ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AF28AE-25D6-4713-80DF-F1F57AC43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938" y="4429125"/>
            <a:ext cx="4363515" cy="2169636"/>
          </a:xfrm>
        </p:spPr>
        <p:txBody>
          <a:bodyPr anchor="ctr">
            <a:normAutofit fontScale="92500" lnSpcReduction="20000"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Kosterní svalstvo</a:t>
            </a:r>
          </a:p>
          <a:p>
            <a:r>
              <a:rPr lang="cs-CZ" sz="3600" dirty="0">
                <a:solidFill>
                  <a:srgbClr val="FFFFFF"/>
                </a:solidFill>
              </a:rPr>
              <a:t>Srdeční sval</a:t>
            </a:r>
          </a:p>
          <a:p>
            <a:r>
              <a:rPr lang="cs-CZ" sz="3600" dirty="0">
                <a:solidFill>
                  <a:srgbClr val="FFFFFF"/>
                </a:solidFill>
              </a:rPr>
              <a:t>Dýchací svaly</a:t>
            </a:r>
          </a:p>
          <a:p>
            <a:r>
              <a:rPr lang="cs-CZ" sz="3600" dirty="0">
                <a:solidFill>
                  <a:srgbClr val="FFFFFF"/>
                </a:solidFill>
              </a:rPr>
              <a:t>Mozek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F9F6533-6BCB-44EF-85C9-B2EC01076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1" b="4360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A5FA86-8C02-446C-8A2B-3788979A1629}"/>
              </a:ext>
            </a:extLst>
          </p:cNvPr>
          <p:cNvSpPr txBox="1"/>
          <p:nvPr/>
        </p:nvSpPr>
        <p:spPr>
          <a:xfrm>
            <a:off x="7685890" y="903247"/>
            <a:ext cx="46299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PRIMÁRNĚ POSTIHUJE   CHLAPCE</a:t>
            </a:r>
          </a:p>
          <a:p>
            <a:endParaRPr lang="cs-CZ" sz="2800" dirty="0"/>
          </a:p>
          <a:p>
            <a:r>
              <a:rPr lang="cs-CZ" sz="2800" dirty="0"/>
              <a:t>MATKY JSOU PŘENAŠEČKY</a:t>
            </a:r>
          </a:p>
          <a:p>
            <a:endParaRPr lang="cs-CZ" sz="2800" dirty="0"/>
          </a:p>
          <a:p>
            <a:r>
              <a:rPr lang="cs-CZ" sz="2800" dirty="0"/>
              <a:t>25% NÁHODNÉ MUTACE</a:t>
            </a:r>
          </a:p>
        </p:txBody>
      </p:sp>
    </p:spTree>
    <p:extLst>
      <p:ext uri="{BB962C8B-B14F-4D97-AF65-F5344CB8AC3E}">
        <p14:creationId xmlns:p14="http://schemas.microsoft.com/office/powerpoint/2010/main" val="1789778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73918142-5B8A-4AF2-9A51-71A3444B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61" t="-36654" r="-10429" b="1767"/>
          <a:stretch/>
        </p:blipFill>
        <p:spPr>
          <a:xfrm>
            <a:off x="-1074124" y="-2375156"/>
            <a:ext cx="12119023" cy="908926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BF95DC-5297-46CD-AB8F-3C74768F3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109" y="372652"/>
            <a:ext cx="10741914" cy="136245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000" dirty="0">
                <a:solidFill>
                  <a:schemeClr val="bg1"/>
                </a:solidFill>
                <a:latin typeface="Mistral" panose="03090702030407020403" pitchFamily="66" charset="0"/>
              </a:rPr>
              <a:t>DĚKUJI VÁM ZA POZORNOST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D10AE3F-9476-4C0D-B828-0D70AC84042D}"/>
              </a:ext>
            </a:extLst>
          </p:cNvPr>
          <p:cNvSpPr txBox="1"/>
          <p:nvPr/>
        </p:nvSpPr>
        <p:spPr>
          <a:xfrm>
            <a:off x="6748066" y="1846313"/>
            <a:ext cx="3573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P. HOLUBCOVÁ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3CBDCE8-3310-48E4-8151-2F00BAF6F7F5}"/>
              </a:ext>
            </a:extLst>
          </p:cNvPr>
          <p:cNvSpPr txBox="1"/>
          <p:nvPr/>
        </p:nvSpPr>
        <p:spPr>
          <a:xfrm>
            <a:off x="4713738" y="2311460"/>
            <a:ext cx="9315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002060"/>
                </a:solidFill>
              </a:rPr>
              <a:t>WWW.ENDDUCHENNE.CZ</a:t>
            </a:r>
          </a:p>
        </p:txBody>
      </p:sp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861ABA55-ADA8-4256-A2F0-7DEDD4407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7664" y="3281358"/>
            <a:ext cx="3047632" cy="30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3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FDA06-7185-42F1-AC07-F592A253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latin typeface="Comic Sans MS" panose="030F0702030302020204" pitchFamily="66" charset="0"/>
              </a:rPr>
              <a:t>DMD JE VZÁCNÉ ONEMOCNĚNÍ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0B0ED7-9D7A-458D-9DF7-A01B9742E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PREVALENCE  1 : 1 300 narozených chlapců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 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V ČR SE ROČNĚ NARODÍ 15 – 18 CHLAPCŮ S DMD</a:t>
            </a:r>
          </a:p>
          <a:p>
            <a:endParaRPr lang="cs-CZ" sz="2400" b="1" dirty="0">
              <a:solidFill>
                <a:schemeClr val="tx1"/>
              </a:solidFill>
            </a:endParaRPr>
          </a:p>
          <a:p>
            <a:r>
              <a:rPr lang="cs-CZ" sz="2400" b="1" dirty="0">
                <a:solidFill>
                  <a:schemeClr val="tx1"/>
                </a:solidFill>
              </a:rPr>
              <a:t>300  PACIENTŮ V ČR</a:t>
            </a:r>
          </a:p>
          <a:p>
            <a:endParaRPr lang="cs-CZ" sz="2400" b="1" dirty="0">
              <a:solidFill>
                <a:schemeClr val="tx1"/>
              </a:solidFill>
            </a:endParaRPr>
          </a:p>
          <a:p>
            <a:r>
              <a:rPr lang="cs-CZ" sz="2400" b="1" dirty="0">
                <a:solidFill>
                  <a:schemeClr val="tx1"/>
                </a:solidFill>
              </a:rPr>
              <a:t>300 000 na celém světě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388A6D9-4ED7-446F-AFD9-2C7EA041B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r="1" b="603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8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370DC-0504-41FB-8F92-D1199AC5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solidFill>
            <a:schemeClr val="bg1">
              <a:lumMod val="85000"/>
              <a:lumOff val="1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cs-CZ" sz="3700" dirty="0">
                <a:solidFill>
                  <a:schemeClr val="tx1"/>
                </a:solidFill>
                <a:latin typeface="Comic Sans MS" panose="030F0702030302020204" pitchFamily="66" charset="0"/>
              </a:rPr>
              <a:t>DMD - PROGRESIVNÍ ONEMOCNĚNÍ 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D41356E-6C44-4432-A447-16B44473C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/>
              <a:t>RYCHLOST PROGRESE OVLIVŇUJÍ: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</a:p>
          <a:p>
            <a:r>
              <a:rPr lang="cs-CZ" sz="2000" dirty="0"/>
              <a:t>DRUH MUTACE</a:t>
            </a:r>
          </a:p>
          <a:p>
            <a:r>
              <a:rPr lang="cs-CZ" sz="2000" dirty="0"/>
              <a:t>STEROIDNÍ LÉČBA</a:t>
            </a:r>
          </a:p>
          <a:p>
            <a:r>
              <a:rPr lang="cs-CZ" sz="2000" dirty="0"/>
              <a:t>PRAVIDELNÁ FYZIOTERAPIE</a:t>
            </a:r>
          </a:p>
          <a:p>
            <a:r>
              <a:rPr lang="cs-CZ" sz="2000" dirty="0"/>
              <a:t>VÝŽIVOVÉ DOPLŇKY (RAXONE)</a:t>
            </a:r>
          </a:p>
          <a:p>
            <a:r>
              <a:rPr lang="cs-CZ" sz="2000" dirty="0"/>
              <a:t>CHIRURGICKÉ INTERVENCE</a:t>
            </a:r>
          </a:p>
          <a:p>
            <a:r>
              <a:rPr lang="cs-CZ" sz="2000" dirty="0"/>
              <a:t>VENTILAČNÍ PODPORA</a:t>
            </a:r>
          </a:p>
          <a:p>
            <a:r>
              <a:rPr lang="cs-CZ" sz="2000" dirty="0"/>
              <a:t>EXON SKIPPING LÉKY ZPOMALUJÍ PROGRESI ONEMOCNĚNÍ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E64963-1409-4B92-8695-7A585E7C0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28"/>
          <a:stretch/>
        </p:blipFill>
        <p:spPr>
          <a:xfrm>
            <a:off x="20" y="10"/>
            <a:ext cx="2917436" cy="3407764"/>
          </a:xfrm>
          <a:prstGeom prst="rect">
            <a:avLst/>
          </a:prstGeom>
        </p:spPr>
      </p:pic>
      <p:pic>
        <p:nvPicPr>
          <p:cNvPr id="14" name="Zástupný obsah 6">
            <a:extLst>
              <a:ext uri="{FF2B5EF4-FFF2-40B4-BE49-F238E27FC236}">
                <a16:creationId xmlns:a16="http://schemas.microsoft.com/office/drawing/2014/main" id="{F578E3AA-3D5F-45B3-892F-5167B0A72F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0" r="927" b="-3"/>
          <a:stretch/>
        </p:blipFill>
        <p:spPr>
          <a:xfrm>
            <a:off x="3008896" y="-2655"/>
            <a:ext cx="2917457" cy="3407774"/>
          </a:xfrm>
          <a:prstGeom prst="rect">
            <a:avLst/>
          </a:prstGeom>
        </p:spPr>
      </p:pic>
      <p:pic>
        <p:nvPicPr>
          <p:cNvPr id="22" name="Zástupný obsah 18">
            <a:extLst>
              <a:ext uri="{FF2B5EF4-FFF2-40B4-BE49-F238E27FC236}">
                <a16:creationId xmlns:a16="http://schemas.microsoft.com/office/drawing/2014/main" id="{09CAF382-4D45-4A75-ABCE-3B60C112E1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2" r="1" b="1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84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0D98F3-470F-4E92-9EF9-E7D3B4B4C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FÁZE DMD z pohledu péče a asistence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CFCAE2-6534-4774-9DCA-9E17887B9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90502"/>
            <a:ext cx="3898533" cy="4048506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600" b="1" dirty="0">
                <a:solidFill>
                  <a:srgbClr val="00B0F0"/>
                </a:solidFill>
              </a:rPr>
              <a:t>VĚK DÍTĚTE NEBO DOSPĚLÉHO JE VŽDY URČUJÍCÍ PRO ROZSAH ASISTENCE A NÁROČNOST PÉČE</a:t>
            </a:r>
          </a:p>
          <a:p>
            <a:pPr>
              <a:lnSpc>
                <a:spcPct val="90000"/>
              </a:lnSpc>
            </a:pPr>
            <a:endParaRPr lang="cs-CZ" sz="1300" b="1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solidFill>
                  <a:schemeClr val="bg1"/>
                </a:solidFill>
              </a:rPr>
              <a:t>CHODÍCÍ FÁZE:  do 7 -13 LET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solidFill>
                  <a:schemeClr val="bg1"/>
                </a:solidFill>
              </a:rPr>
              <a:t>ZTRÁTA SCHOPNOSTI CHŮZE a nástup puberty : 7-13 LET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solidFill>
                  <a:schemeClr val="bg1"/>
                </a:solidFill>
              </a:rPr>
              <a:t>ZAHÁJENÍ DECHOVÉ PODPORY:  13-25 LET (noční péče)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solidFill>
                  <a:schemeClr val="bg1"/>
                </a:solidFill>
              </a:rPr>
              <a:t>DOSPÍVÁNÍ:18-25  PODPORA 24/7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solidFill>
                  <a:schemeClr val="bg1"/>
                </a:solidFill>
              </a:rPr>
              <a:t>DOSPĚLÝ NEZÁVISLÝ ŽIVOT MIMO RODINU: 25 -  PODPORA 24/7</a:t>
            </a:r>
          </a:p>
          <a:p>
            <a:pPr marL="0" indent="0">
              <a:lnSpc>
                <a:spcPct val="90000"/>
              </a:lnSpc>
              <a:buNone/>
            </a:pPr>
            <a:endParaRPr lang="cs-CZ" sz="1300" b="1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9EC9C6-C0DD-4BBB-928C-287AC9CB4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04528"/>
            <a:ext cx="6250769" cy="46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0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7B478-4E7D-4589-8A9B-CC12C9274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chemeClr val="tx1">
              <a:lumMod val="85000"/>
              <a:lumOff val="15000"/>
            </a:schemeClr>
          </a:solidFill>
        </p:spPr>
        <p:txBody>
          <a:bodyPr anchor="b">
            <a:normAutofit fontScale="90000"/>
          </a:bodyPr>
          <a:lstStyle/>
          <a:p>
            <a:pPr algn="l"/>
            <a:r>
              <a:rPr lang="cs-CZ" sz="4100" dirty="0">
                <a:solidFill>
                  <a:schemeClr val="bg1"/>
                </a:solidFill>
                <a:latin typeface="Comic Sans MS" panose="030F0702030302020204" pitchFamily="66" charset="0"/>
              </a:rPr>
              <a:t>FYZICKÉ DOPADY DMD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7F1FC790-C58A-4BA4-8DFE-E3C2A9738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Autofit/>
          </a:bodyPr>
          <a:lstStyle/>
          <a:p>
            <a:r>
              <a:rPr lang="cs-CZ" sz="2800" dirty="0"/>
              <a:t>OCHABOVÁNÍ KOSTERNÍHO SVALSTVA</a:t>
            </a:r>
          </a:p>
          <a:p>
            <a:r>
              <a:rPr lang="cs-CZ" sz="2800" dirty="0"/>
              <a:t>VZNIK A ROZVOJ KONTRAKTUR</a:t>
            </a:r>
          </a:p>
          <a:p>
            <a:r>
              <a:rPr lang="cs-CZ" sz="2800" dirty="0"/>
              <a:t>DEFORMITY PÁTEŘE </a:t>
            </a:r>
          </a:p>
          <a:p>
            <a:r>
              <a:rPr lang="cs-CZ" sz="2800" dirty="0"/>
              <a:t>OCHABOVÁNÍ DÝCHACÍCH SVALŮ</a:t>
            </a:r>
          </a:p>
          <a:p>
            <a:r>
              <a:rPr lang="cs-CZ" sz="2800" dirty="0"/>
              <a:t>KARDIOMYOPATIE</a:t>
            </a:r>
          </a:p>
          <a:p>
            <a:r>
              <a:rPr lang="cs-CZ" sz="2800" dirty="0"/>
              <a:t>PORUCHY PŘÍJMU POTRAVY  </a:t>
            </a:r>
          </a:p>
        </p:txBody>
      </p:sp>
      <p:pic>
        <p:nvPicPr>
          <p:cNvPr id="16" name="Zástupný obsah 12">
            <a:extLst>
              <a:ext uri="{FF2B5EF4-FFF2-40B4-BE49-F238E27FC236}">
                <a16:creationId xmlns:a16="http://schemas.microsoft.com/office/drawing/2014/main" id="{999E9595-9ADA-4C57-A229-CF2DD1DB0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1464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BD8170-A996-49B8-BE8F-378D62DA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81" y="354842"/>
            <a:ext cx="6306901" cy="179892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DOPADY DMD NA PEČUJÍCÍ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E64707-1150-4D04-B780-76AAD26AB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5925310" cy="325525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cs-CZ" sz="1900" b="1" dirty="0"/>
              <a:t>DLOUHODOBÝ STRES A POCIT BEZMOCI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FYZICKY I FINANČNĚ NÁROČNÁ  DLOUHODOBÁ PÉČE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SOCIÁLNÍ IZOLACE RODIN, ZTRÁTÁ ZÁJMŮ A KONÍČKŮ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FYZICKÉ VYČERPÁNÍ – NEDOSTATEK SPÁNKU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ČASTÝ ROZPAD RODIN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SOUROZENCI NEMAJÍ TOLIK POZORNOSTI A ZÁJMU, KOLIK BY POTŘEBOVALI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ZTRÁTA ZAMĚSTNÁNÍ PRO JEDNOHO Z RODIČŮ</a:t>
            </a:r>
          </a:p>
          <a:p>
            <a:pPr>
              <a:lnSpc>
                <a:spcPct val="90000"/>
              </a:lnSpc>
            </a:pPr>
            <a:r>
              <a:rPr lang="cs-CZ" sz="1900" b="1" dirty="0"/>
              <a:t>DLOUHODOBÁ A ZÁSADNÍ ZMĚNA REŽIMU CELÉ RODINY</a:t>
            </a:r>
          </a:p>
          <a:p>
            <a:pPr>
              <a:lnSpc>
                <a:spcPct val="90000"/>
              </a:lnSpc>
            </a:pPr>
            <a:endParaRPr lang="cs-CZ" sz="1700" dirty="0"/>
          </a:p>
          <a:p>
            <a:pPr>
              <a:lnSpc>
                <a:spcPct val="90000"/>
              </a:lnSpc>
            </a:pPr>
            <a:endParaRPr lang="cs-CZ" sz="17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494F488-E051-4206-BC77-EC0A16B04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2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4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F1DC7-BE1A-4B43-A8ED-B0C28261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9472" y="609600"/>
            <a:ext cx="5844759" cy="970450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cs-CZ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POTŘEBA OSOBNÍ ASISTENCE U DMD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1C4B100-CDD2-4CB3-8C2F-996147EC1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9471" y="1828801"/>
            <a:ext cx="6508337" cy="46515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dirty="0"/>
              <a:t>POTŘEBA ASISTENCE SE ZVYŠUJE V ZÁVISLOSTI NA PROGRESI DMD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dirty="0"/>
              <a:t>V MŠ A NA ZŠ JE ASISTENCE ZAJIŠTĚNA STÁTEM PO NĚKOLIK HODIN DENNĚ.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dirty="0"/>
              <a:t>NEJVYŠŠÍ POTŘEBNOST ASISTENCE JE PO UKONČENÍ ZÁKLADNÍ NEBO STŘEDNÍ ŠKOLY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b="1" dirty="0"/>
              <a:t>PÉČE O DMD PACIENTY  SPADÁ  DO  SOCIÁLNĚ-ZDRAVOTNÍHO  POMEZÍ 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dirty="0"/>
              <a:t>RODIČE CHTĚJÍ, ABY JEJICH DĚTI MOHLY ŽÍT V RODINĚ. POTŘEBUJÍ PODPORU ZE STRANY STÁTU PRO </a:t>
            </a:r>
            <a:r>
              <a:rPr lang="cs-CZ" b="1" dirty="0"/>
              <a:t>ZAJIŠTĚNÍ DOMÁCÍ PÉČE I ASISTENCE</a:t>
            </a:r>
            <a:r>
              <a:rPr lang="cs-CZ" dirty="0"/>
              <a:t>.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b="1" dirty="0"/>
              <a:t>RODIČE ZNAJÍ NEJLÉPE POTŘEBY SVÉHO DÍTĚTE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r>
              <a:rPr lang="cs-CZ" b="1" dirty="0"/>
              <a:t>DOSPĚLÝ PACIENT S DMD SI DOKÁŽE PÉČI ŘÍDIT SÁM.</a:t>
            </a:r>
          </a:p>
          <a:p>
            <a:pPr>
              <a:lnSpc>
                <a:spcPct val="90000"/>
              </a:lnSpc>
              <a:buClr>
                <a:srgbClr val="BEBB5C"/>
              </a:buClr>
            </a:pPr>
            <a:endParaRPr lang="en-US" dirty="0"/>
          </a:p>
        </p:txBody>
      </p:sp>
      <p:pic>
        <p:nvPicPr>
          <p:cNvPr id="8" name="Zástupný obsah 4">
            <a:extLst>
              <a:ext uri="{FF2B5EF4-FFF2-40B4-BE49-F238E27FC236}">
                <a16:creationId xmlns:a16="http://schemas.microsoft.com/office/drawing/2014/main" id="{B82B357B-6382-4F40-9418-3E0795BE3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4" b="-2"/>
          <a:stretch/>
        </p:blipFill>
        <p:spPr>
          <a:xfrm rot="5400000">
            <a:off x="82725" y="1193554"/>
            <a:ext cx="5103372" cy="40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15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7E395-350C-4A08-B064-2648D355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438" y="0"/>
            <a:ext cx="3195118" cy="1935921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  <a:latin typeface="Comic Sans MS" panose="030F0702030302020204" pitchFamily="66" charset="0"/>
              </a:rPr>
              <a:t>POŽADAVKY RODIČŮ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C17010F-7B87-44C4-80C4-BFDF20EF2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2438" y="2371725"/>
            <a:ext cx="3698029" cy="3639969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cs-CZ" sz="3200" dirty="0">
                <a:solidFill>
                  <a:schemeClr val="bg1"/>
                </a:solidFill>
              </a:rPr>
              <a:t>FINANČNÍ PODPORA STÁTU PRO PÉČI V REŽIMU 24/7</a:t>
            </a:r>
          </a:p>
          <a:p>
            <a:r>
              <a:rPr lang="cs-CZ" sz="3200" dirty="0">
                <a:solidFill>
                  <a:schemeClr val="bg1"/>
                </a:solidFill>
              </a:rPr>
              <a:t>DŮVĚRA</a:t>
            </a:r>
          </a:p>
          <a:p>
            <a:r>
              <a:rPr lang="cs-CZ" sz="3200" dirty="0">
                <a:solidFill>
                  <a:schemeClr val="bg1"/>
                </a:solidFill>
              </a:rPr>
              <a:t>SPOLEHLIVOST</a:t>
            </a:r>
          </a:p>
          <a:p>
            <a:r>
              <a:rPr lang="cs-CZ" sz="3200" dirty="0">
                <a:solidFill>
                  <a:schemeClr val="bg1"/>
                </a:solidFill>
              </a:rPr>
              <a:t>EMPATIE</a:t>
            </a:r>
          </a:p>
          <a:p>
            <a:r>
              <a:rPr lang="cs-CZ" sz="3200" dirty="0">
                <a:solidFill>
                  <a:schemeClr val="bg1"/>
                </a:solidFill>
              </a:rPr>
              <a:t>FLEXIBILITA</a:t>
            </a:r>
          </a:p>
          <a:p>
            <a:endParaRPr lang="cs-CZ" sz="3200" dirty="0">
              <a:solidFill>
                <a:schemeClr val="bg1"/>
              </a:solidFill>
            </a:endParaRPr>
          </a:p>
          <a:p>
            <a:endParaRPr lang="cs-CZ" sz="1800" dirty="0"/>
          </a:p>
          <a:p>
            <a:endParaRPr lang="cs-CZ" sz="1800" dirty="0"/>
          </a:p>
          <a:p>
            <a:endParaRPr lang="en-US" sz="1800" dirty="0"/>
          </a:p>
        </p:txBody>
      </p:sp>
      <p:pic>
        <p:nvPicPr>
          <p:cNvPr id="12" name="Zástupný obsah 8">
            <a:extLst>
              <a:ext uri="{FF2B5EF4-FFF2-40B4-BE49-F238E27FC236}">
                <a16:creationId xmlns:a16="http://schemas.microsoft.com/office/drawing/2014/main" id="{31993815-5509-4CF9-8ED4-2FBBCE08E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/>
        </p:blipFill>
        <p:spPr>
          <a:xfrm>
            <a:off x="20" y="10"/>
            <a:ext cx="755292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919</Words>
  <Application>Microsoft Office PowerPoint</Application>
  <PresentationFormat>Širokoúhlá obrazovka</PresentationFormat>
  <Paragraphs>169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Comic Sans MS</vt:lpstr>
      <vt:lpstr>Mistral</vt:lpstr>
      <vt:lpstr>Balík</vt:lpstr>
      <vt:lpstr>DMD -DOMÁCÍ PÉČE  A osobní asistence  </vt:lpstr>
      <vt:lpstr>DMD – NERVOSVALOVÉ, GENETICKÉ ONEMOCNĚNÍ </vt:lpstr>
      <vt:lpstr>DMD JE VZÁCNÉ ONEMOCNĚNÍ</vt:lpstr>
      <vt:lpstr>DMD - PROGRESIVNÍ ONEMOCNĚNÍ </vt:lpstr>
      <vt:lpstr>FÁZE DMD z pohledu péče a asistence</vt:lpstr>
      <vt:lpstr>FYZICKÉ DOPADY DMD</vt:lpstr>
      <vt:lpstr>DOPADY DMD NA PEČUJÍCÍ </vt:lpstr>
      <vt:lpstr>POTŘEBA OSOBNÍ ASISTENCE U DMD</vt:lpstr>
      <vt:lpstr>POŽADAVKY RODIČŮ</vt:lpstr>
      <vt:lpstr>Osobní asistence v  NIZOZEMSKU</vt:lpstr>
      <vt:lpstr>JAKÉ JE POSTAVENÍ OSOBNÍCH ASISTENTŮ V HOLANDSKU?</vt:lpstr>
      <vt:lpstr>OA VE ŠVÉDSKU</vt:lpstr>
      <vt:lpstr>OSOBNÍ ASISTENCE NA SLOVENSKU</vt:lpstr>
      <vt:lpstr>Austrálie</vt:lpstr>
      <vt:lpstr>DLOUHODOBÁ PÉČE  V ČR </vt:lpstr>
      <vt:lpstr>PŘÍSPĚVEK NA PÉČI</vt:lpstr>
      <vt:lpstr>POČET HRAZENÝCH HODIN OA DENNĚ</vt:lpstr>
      <vt:lpstr> OSOBN ÍASISTENCE - BENEFITY</vt:lpstr>
      <vt:lpstr>KRUH PODPORY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DMD -DOMÁCÍ PÉČE  A osobní asistence  </dc:title>
  <dc:creator>Pavlína Holubcová</dc:creator>
  <cp:lastModifiedBy>Pavlína Holubcová</cp:lastModifiedBy>
  <cp:revision>11</cp:revision>
  <dcterms:created xsi:type="dcterms:W3CDTF">2019-03-04T13:55:00Z</dcterms:created>
  <dcterms:modified xsi:type="dcterms:W3CDTF">2019-03-04T19:37:22Z</dcterms:modified>
</cp:coreProperties>
</file>