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7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28"/>
          <c:dPt>
            <c:idx val="0"/>
            <c:explosion val="0"/>
          </c:dPt>
          <c:dPt>
            <c:idx val="1"/>
            <c:spPr>
              <a:solidFill>
                <a:schemeClr val="accent3"/>
              </a:solidFill>
            </c:spPr>
          </c:dPt>
          <c:cat>
            <c:strRef>
              <c:f>List1!$A$2:$A$3</c:f>
              <c:strCache>
                <c:ptCount val="2"/>
                <c:pt idx="0">
                  <c:v>Hospital.</c:v>
                </c:pt>
                <c:pt idx="1">
                  <c:v>Dom. Péče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96.4</c:v>
                </c:pt>
                <c:pt idx="1">
                  <c:v>3.2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31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9.7412705193740193E-2"/>
          <c:w val="0.83018107358516602"/>
          <c:h val="0.83739044764632919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30"/>
          <c:dPt>
            <c:idx val="0"/>
            <c:explosion val="0"/>
          </c:dPt>
          <c:dPt>
            <c:idx val="1"/>
            <c:spPr>
              <a:solidFill>
                <a:schemeClr val="accent3"/>
              </a:solidFill>
            </c:spPr>
          </c:dPt>
          <c:cat>
            <c:strRef>
              <c:f>List1!$A$2:$A$3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126</c:v>
                </c:pt>
                <c:pt idx="1">
                  <c:v>56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perspective val="0"/>
    </c:view3D>
    <c:floor>
      <c:spPr>
        <a:solidFill>
          <a:srgbClr val="CCCCCC"/>
        </a:solidFill>
        <a:ln>
          <a:solidFill>
            <a:srgbClr val="B3B3B3"/>
          </a:solidFill>
        </a:ln>
      </c:spPr>
    </c:floor>
    <c:sideWall>
      <c:spPr>
        <a:noFill/>
        <a:ln>
          <a:solidFill>
            <a:srgbClr val="B3B3B3"/>
          </a:solidFill>
          <a:prstDash val="solid"/>
        </a:ln>
      </c:spPr>
    </c:sideWall>
    <c:backWall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5.797918310600083E-2"/>
          <c:y val="1.9937836403608522E-2"/>
          <c:w val="0.80716180897389356"/>
          <c:h val="0.88575543931468492"/>
        </c:manualLayout>
      </c:layout>
      <c:bar3DChart>
        <c:barDir val="col"/>
        <c:grouping val="clustered"/>
        <c:ser>
          <c:idx val="0"/>
          <c:order val="0"/>
          <c:tx>
            <c:v>Počty pacientů</c:v>
          </c:tx>
          <c:spPr>
            <a:solidFill>
              <a:schemeClr val="accent3"/>
            </a:solidFill>
            <a:ln>
              <a:noFill/>
            </a:ln>
          </c:spPr>
          <c:cat>
            <c:strLit>
              <c:ptCount val="13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  <c:pt idx="11">
                <c:v>2014</c:v>
              </c:pt>
              <c:pt idx="12">
                <c:v>2015</c:v>
              </c:pt>
            </c:strLit>
          </c:cat>
          <c:val>
            <c:numLit>
              <c:formatCode>General</c:formatCode>
              <c:ptCount val="13"/>
              <c:pt idx="0">
                <c:v>5</c:v>
              </c:pt>
              <c:pt idx="1">
                <c:v>8</c:v>
              </c:pt>
              <c:pt idx="2">
                <c:v>9</c:v>
              </c:pt>
              <c:pt idx="3">
                <c:v>19</c:v>
              </c:pt>
              <c:pt idx="4">
                <c:v>17</c:v>
              </c:pt>
              <c:pt idx="5">
                <c:v>10</c:v>
              </c:pt>
              <c:pt idx="6">
                <c:v>16</c:v>
              </c:pt>
              <c:pt idx="7">
                <c:v>12</c:v>
              </c:pt>
              <c:pt idx="8">
                <c:v>18</c:v>
              </c:pt>
              <c:pt idx="9">
                <c:v>15</c:v>
              </c:pt>
              <c:pt idx="10">
                <c:v>19</c:v>
              </c:pt>
              <c:pt idx="11">
                <c:v>14</c:v>
              </c:pt>
              <c:pt idx="12">
                <c:v>11</c:v>
              </c:pt>
            </c:numLit>
          </c:val>
        </c:ser>
        <c:shape val="box"/>
        <c:axId val="82654336"/>
        <c:axId val="81931264"/>
        <c:axId val="0"/>
      </c:bar3DChart>
      <c:valAx>
        <c:axId val="81931264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cs-CZ" dirty="0"/>
                  <a:t>Počet pacientů</a:t>
                </a:r>
              </a:p>
            </c:rich>
          </c:tx>
          <c:layout>
            <c:manualLayout>
              <c:xMode val="edge"/>
              <c:yMode val="edge"/>
              <c:x val="1.6946615561901902E-2"/>
              <c:y val="0.35583417572234877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82654336"/>
        <c:crosses val="autoZero"/>
        <c:crossBetween val="between"/>
      </c:valAx>
      <c:catAx>
        <c:axId val="82654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cs-CZ"/>
                  <a:t>Rok podání žádosti</a:t>
                </a:r>
              </a:p>
            </c:rich>
          </c:tx>
          <c:layout>
            <c:manualLayout>
              <c:xMode val="edge"/>
              <c:yMode val="edge"/>
              <c:x val="0.40720700409574268"/>
              <c:y val="0.92563111212190152"/>
            </c:manualLayout>
          </c:layout>
        </c:title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81931264"/>
        <c:crosses val="autoZero"/>
        <c:auto val="1"/>
        <c:lblAlgn val="ctr"/>
        <c:lblOffset val="100"/>
      </c:catAx>
    </c:plotArea>
    <c:legend>
      <c:legendPos val="r"/>
      <c:layout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cs-CZ"/>
        </a:p>
      </c:txPr>
    </c:legend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perspective val="0"/>
    </c:view3D>
    <c:floor>
      <c:spPr>
        <a:solidFill>
          <a:srgbClr val="CCCCCC"/>
        </a:solidFill>
        <a:ln>
          <a:solidFill>
            <a:srgbClr val="B3B3B3"/>
          </a:solidFill>
        </a:ln>
      </c:spPr>
    </c:floor>
    <c:sideWall>
      <c:spPr>
        <a:noFill/>
        <a:ln>
          <a:solidFill>
            <a:srgbClr val="B3B3B3"/>
          </a:solidFill>
          <a:prstDash val="solid"/>
        </a:ln>
      </c:spPr>
    </c:sideWall>
    <c:backWall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1.3614352623640549E-2"/>
          <c:y val="2.6732267322673246E-2"/>
          <c:w val="0.92656981821068529"/>
          <c:h val="0.95981959819598184"/>
        </c:manualLayout>
      </c:layout>
      <c:bar3DChart>
        <c:barDir val="col"/>
        <c:grouping val="clustered"/>
        <c:ser>
          <c:idx val="0"/>
          <c:order val="0"/>
          <c:tx>
            <c:v>Sloupec 1</c:v>
          </c:tx>
          <c:spPr>
            <a:solidFill>
              <a:schemeClr val="accent3"/>
            </a:solidFill>
            <a:ln>
              <a:noFill/>
            </a:ln>
          </c:spPr>
          <c:cat>
            <c:strLit>
              <c:ptCount val="7"/>
              <c:pt idx="0">
                <c:v>201</c:v>
              </c:pt>
              <c:pt idx="1">
                <c:v>205</c:v>
              </c:pt>
              <c:pt idx="2">
                <c:v>207</c:v>
              </c:pt>
              <c:pt idx="3">
                <c:v>209</c:v>
              </c:pt>
              <c:pt idx="4">
                <c:v>211</c:v>
              </c:pt>
              <c:pt idx="5">
                <c:v>213</c:v>
              </c:pt>
              <c:pt idx="6">
                <c:v>111</c:v>
              </c:pt>
            </c:strLit>
          </c:cat>
          <c:val>
            <c:numLit>
              <c:formatCode>General</c:formatCode>
              <c:ptCount val="7"/>
              <c:pt idx="0">
                <c:v>10</c:v>
              </c:pt>
              <c:pt idx="1">
                <c:v>13</c:v>
              </c:pt>
              <c:pt idx="2">
                <c:v>4</c:v>
              </c:pt>
              <c:pt idx="3">
                <c:v>2</c:v>
              </c:pt>
              <c:pt idx="4">
                <c:v>21</c:v>
              </c:pt>
              <c:pt idx="5">
                <c:v>7</c:v>
              </c:pt>
              <c:pt idx="6">
                <c:v>125</c:v>
              </c:pt>
            </c:numLit>
          </c:val>
        </c:ser>
        <c:shape val="box"/>
        <c:axId val="82676736"/>
        <c:axId val="82675200"/>
        <c:axId val="0"/>
      </c:bar3DChart>
      <c:valAx>
        <c:axId val="82675200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82676736"/>
        <c:crosses val="autoZero"/>
        <c:crossBetween val="between"/>
      </c:valAx>
      <c:catAx>
        <c:axId val="82676736"/>
        <c:scaling>
          <c:orientation val="minMax"/>
        </c:scaling>
        <c:axPos val="b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82675200"/>
        <c:crosses val="autoZero"/>
        <c:auto val="1"/>
        <c:lblAlgn val="ctr"/>
        <c:lblOffset val="100"/>
      </c:catAx>
    </c:plotArea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perspective val="0"/>
    </c:view3D>
    <c:floor>
      <c:spPr>
        <a:solidFill>
          <a:srgbClr val="CCCCCC"/>
        </a:solidFill>
        <a:ln>
          <a:solidFill>
            <a:srgbClr val="B3B3B3"/>
          </a:solidFill>
        </a:ln>
      </c:spPr>
    </c:floor>
    <c:sideWall>
      <c:spPr>
        <a:noFill/>
        <a:ln>
          <a:solidFill>
            <a:srgbClr val="B3B3B3"/>
          </a:solidFill>
          <a:prstDash val="solid"/>
        </a:ln>
      </c:spPr>
    </c:sideWall>
    <c:backWall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1.9993802523959249E-2"/>
          <c:y val="1.9968474478979557E-2"/>
          <c:w val="0.96001239495208157"/>
          <c:h val="0.96006305104204059"/>
        </c:manualLayout>
      </c:layout>
      <c:bar3DChart>
        <c:barDir val="col"/>
        <c:grouping val="clustered"/>
        <c:ser>
          <c:idx val="0"/>
          <c:order val="0"/>
          <c:tx>
            <c:v>Sloupec 1</c:v>
          </c:tx>
          <c:spPr>
            <a:solidFill>
              <a:schemeClr val="accent3"/>
            </a:solidFill>
            <a:ln>
              <a:noFill/>
            </a:ln>
          </c:spPr>
          <c:cat>
            <c:strLit>
              <c:ptCount val="14"/>
              <c:pt idx="0">
                <c:v>Středočeský</c:v>
              </c:pt>
              <c:pt idx="1">
                <c:v>Jihomoravský</c:v>
              </c:pt>
              <c:pt idx="2">
                <c:v>Moravskoslezký</c:v>
              </c:pt>
              <c:pt idx="3">
                <c:v>Praha</c:v>
              </c:pt>
              <c:pt idx="4">
                <c:v>Liberecký</c:v>
              </c:pt>
              <c:pt idx="5">
                <c:v>Vysočina</c:v>
              </c:pt>
              <c:pt idx="6">
                <c:v>Olomoucký</c:v>
              </c:pt>
              <c:pt idx="7">
                <c:v>Ústecký</c:v>
              </c:pt>
              <c:pt idx="8">
                <c:v>Zlínský</c:v>
              </c:pt>
              <c:pt idx="9">
                <c:v>Plzeňský</c:v>
              </c:pt>
              <c:pt idx="10">
                <c:v>Jihočeský</c:v>
              </c:pt>
              <c:pt idx="11">
                <c:v>Královehradecký</c:v>
              </c:pt>
              <c:pt idx="12">
                <c:v>Karlovarský</c:v>
              </c:pt>
              <c:pt idx="13">
                <c:v>Pardubický</c:v>
              </c:pt>
            </c:strLit>
          </c:cat>
          <c:val>
            <c:numLit>
              <c:formatCode>General</c:formatCode>
              <c:ptCount val="14"/>
              <c:pt idx="0">
                <c:v>6</c:v>
              </c:pt>
              <c:pt idx="1">
                <c:v>48</c:v>
              </c:pt>
              <c:pt idx="2">
                <c:v>30</c:v>
              </c:pt>
              <c:pt idx="3">
                <c:v>33</c:v>
              </c:pt>
              <c:pt idx="4">
                <c:v>2</c:v>
              </c:pt>
              <c:pt idx="5">
                <c:v>2</c:v>
              </c:pt>
              <c:pt idx="6">
                <c:v>19</c:v>
              </c:pt>
              <c:pt idx="7">
                <c:v>2</c:v>
              </c:pt>
              <c:pt idx="8">
                <c:v>7</c:v>
              </c:pt>
              <c:pt idx="9">
                <c:v>4</c:v>
              </c:pt>
              <c:pt idx="10">
                <c:v>10</c:v>
              </c:pt>
              <c:pt idx="11">
                <c:v>13</c:v>
              </c:pt>
              <c:pt idx="12">
                <c:v>7</c:v>
              </c:pt>
              <c:pt idx="13">
                <c:v>1</c:v>
              </c:pt>
            </c:numLit>
          </c:val>
        </c:ser>
        <c:shape val="box"/>
        <c:axId val="43295104"/>
        <c:axId val="43272832"/>
        <c:axId val="0"/>
      </c:bar3DChart>
      <c:valAx>
        <c:axId val="43272832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43295104"/>
        <c:crosses val="autoZero"/>
        <c:crossBetween val="between"/>
      </c:valAx>
      <c:catAx>
        <c:axId val="43295104"/>
        <c:scaling>
          <c:orientation val="minMax"/>
        </c:scaling>
        <c:axPos val="b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43272832"/>
        <c:crosses val="autoZero"/>
        <c:auto val="1"/>
        <c:lblAlgn val="ctr"/>
        <c:lblOffset val="100"/>
      </c:catAx>
    </c:plotArea>
    <c:plotVisOnly val="1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perspective val="0"/>
    </c:view3D>
    <c:floor>
      <c:spPr>
        <a:solidFill>
          <a:srgbClr val="CCCCCC"/>
        </a:solidFill>
        <a:ln>
          <a:solidFill>
            <a:srgbClr val="B3B3B3"/>
          </a:solidFill>
        </a:ln>
      </c:spPr>
    </c:floor>
    <c:sideWall>
      <c:spPr>
        <a:noFill/>
        <a:ln>
          <a:solidFill>
            <a:srgbClr val="B3B3B3"/>
          </a:solidFill>
          <a:prstDash val="solid"/>
        </a:ln>
      </c:spPr>
    </c:sideWall>
    <c:backWall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7126706148302038E-2"/>
          <c:y val="4.7317600463738868E-2"/>
          <c:w val="0.97287329385169807"/>
          <c:h val="0.73988648785372702"/>
        </c:manualLayout>
      </c:layout>
      <c:bar3DChart>
        <c:barDir val="col"/>
        <c:grouping val="clustered"/>
        <c:ser>
          <c:idx val="0"/>
          <c:order val="0"/>
          <c:tx>
            <c:v>Rozdělení dle DG.</c:v>
          </c:tx>
          <c:spPr>
            <a:solidFill>
              <a:srgbClr val="92D050"/>
            </a:solidFill>
            <a:ln>
              <a:noFill/>
            </a:ln>
          </c:spPr>
          <c:dPt>
            <c:idx val="0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3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4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5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6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7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8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9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0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1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2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3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4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5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6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7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8"/>
            <c:spPr>
              <a:solidFill>
                <a:schemeClr val="accent3"/>
              </a:solidFill>
              <a:ln>
                <a:noFill/>
              </a:ln>
            </c:spPr>
          </c:dPt>
          <c:cat>
            <c:strLit>
              <c:ptCount val="19"/>
              <c:pt idx="0">
                <c:v>ALS</c:v>
              </c:pt>
              <c:pt idx="1">
                <c:v>SMA</c:v>
              </c:pt>
              <c:pt idx="2">
                <c:v>PSD m. DUCENNE</c:v>
              </c:pt>
              <c:pt idx="3">
                <c:v>Myopatie</c:v>
              </c:pt>
              <c:pt idx="4">
                <c:v>CHOPN</c:v>
              </c:pt>
              <c:pt idx="5">
                <c:v>DMO</c:v>
              </c:pt>
              <c:pt idx="6">
                <c:v>Kongenitální myopatie</c:v>
              </c:pt>
              <c:pt idx="7">
                <c:v>SA - Kugel.Wellanderová</c:v>
              </c:pt>
              <c:pt idx="8">
                <c:v>Syndrom M-CH</c:v>
              </c:pt>
              <c:pt idx="9">
                <c:v>Transve. míšní léze</c:v>
              </c:pt>
              <c:pt idx="10">
                <c:v>Syndrom Peha-Shokeir</c:v>
              </c:pt>
              <c:pt idx="11">
                <c:v>Neurčená gen. vada</c:v>
              </c:pt>
              <c:pt idx="12">
                <c:v>Myofibrilární desmin</c:v>
              </c:pt>
              <c:pt idx="13">
                <c:v>Mnohočetné AV malformace</c:v>
              </c:pt>
              <c:pt idx="14">
                <c:v>Metchromatická encepalo.</c:v>
              </c:pt>
              <c:pt idx="15">
                <c:v>Kennedyho nemoc</c:v>
              </c:pt>
              <c:pt idx="16">
                <c:v>Poranění C páteře</c:v>
              </c:pt>
              <c:pt idx="17">
                <c:v>Hydrocefalus</c:v>
              </c:pt>
              <c:pt idx="18">
                <c:v>Guillanův-Barré syndr.</c:v>
              </c:pt>
            </c:strLit>
          </c:cat>
          <c:val>
            <c:numLit>
              <c:formatCode>General</c:formatCode>
              <c:ptCount val="19"/>
              <c:pt idx="0">
                <c:v>36</c:v>
              </c:pt>
              <c:pt idx="1">
                <c:v>13</c:v>
              </c:pt>
              <c:pt idx="2">
                <c:v>34</c:v>
              </c:pt>
              <c:pt idx="3">
                <c:v>5</c:v>
              </c:pt>
              <c:pt idx="4">
                <c:v>9</c:v>
              </c:pt>
              <c:pt idx="5">
                <c:v>4</c:v>
              </c:pt>
              <c:pt idx="6">
                <c:v>4</c:v>
              </c:pt>
              <c:pt idx="7">
                <c:v>3</c:v>
              </c:pt>
              <c:pt idx="8">
                <c:v>1</c:v>
              </c:pt>
              <c:pt idx="9">
                <c:v>11</c:v>
              </c:pt>
              <c:pt idx="10">
                <c:v>1</c:v>
              </c:pt>
              <c:pt idx="11">
                <c:v>5</c:v>
              </c:pt>
              <c:pt idx="12">
                <c:v>2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3</c:v>
              </c:pt>
              <c:pt idx="17">
                <c:v>2</c:v>
              </c:pt>
              <c:pt idx="18">
                <c:v>1</c:v>
              </c:pt>
            </c:numLit>
          </c:val>
        </c:ser>
        <c:shape val="box"/>
        <c:axId val="44012672"/>
        <c:axId val="44002688"/>
        <c:axId val="0"/>
      </c:bar3DChart>
      <c:valAx>
        <c:axId val="44002688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44012672"/>
        <c:crosses val="autoZero"/>
        <c:crossBetween val="between"/>
      </c:valAx>
      <c:catAx>
        <c:axId val="44012672"/>
        <c:scaling>
          <c:orientation val="minMax"/>
        </c:scaling>
        <c:axPos val="b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cs-CZ"/>
          </a:p>
        </c:txPr>
        <c:crossAx val="44002688"/>
        <c:crosses val="autoZero"/>
        <c:auto val="1"/>
        <c:lblAlgn val="ctr"/>
        <c:lblOffset val="100"/>
      </c:catAx>
    </c:plotArea>
    <c:plotVisOnly val="1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5F14ABB-2545-4007-8C87-5A3B4675F3E7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cs-CZ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E67C593-DA7C-4A8D-929B-C94B9655F178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5BA5E0-69B3-4A29-B462-8C4AB0CAA52C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C22163-D70F-4575-B941-E4D7BF56823C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CCF1DE-7D9D-4135-9BD8-BA59839F38D8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2DEE4B-F7DF-47DE-A266-FA9B2E5FD99C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D4AE83-9DD2-4558-8A90-8C42FD2AC9DE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4F9BCF-C66F-4E3A-9875-7F6FAFB7468F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B9F24F-EC53-4C71-9CB1-B7871B272F5A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707B64-0D82-4A2B-83D2-7D0E735B05E9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23857A-E068-42B5-8475-4C1FAEDD6051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78200E-E0D4-454E-8C78-76FF31365B07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390BFE-F090-486F-B5FC-843CF606C881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AC3AAEF-B162-4C48-8CA6-A936D31693DD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cs-CZ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cs-CZ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chzivota.c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emicudova@fnbrno.cz" TargetMode="External"/><Relationship Id="rId4" Type="http://schemas.openxmlformats.org/officeDocument/2006/relationships/hyperlink" Target="http://www.dechzivota.cz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503999" y="723240"/>
            <a:ext cx="9071640" cy="60490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cs-CZ" sz="4800" dirty="0"/>
          </a:p>
          <a:p>
            <a:pPr marL="0" lvl="0" indent="0" algn="ctr">
              <a:buNone/>
            </a:pPr>
            <a:endParaRPr lang="cs-CZ" sz="4800" dirty="0"/>
          </a:p>
          <a:p>
            <a:pPr marL="0" lvl="0" indent="0" algn="ctr">
              <a:buNone/>
            </a:pPr>
            <a:r>
              <a:rPr lang="cs-CZ" sz="66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Domácí umělá plicní ventilace v domácím prostředí</a:t>
            </a:r>
            <a:r>
              <a:rPr lang="cs-CZ" sz="6600" b="1" dirty="0" smtClean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.</a:t>
            </a:r>
            <a:endParaRPr lang="cs-CZ" sz="6600" dirty="0">
              <a:solidFill>
                <a:schemeClr val="accent5">
                  <a:lumMod val="75000"/>
                </a:schemeClr>
              </a:solidFill>
              <a:latin typeface="Tw Cen MT Condensed" pitchFamily="34" charset="-18"/>
            </a:endParaRPr>
          </a:p>
          <a:p>
            <a:pPr marL="0" lvl="0" indent="0" algn="ctr">
              <a:buNone/>
            </a:pPr>
            <a:endParaRPr lang="cs-CZ" sz="3600" dirty="0">
              <a:latin typeface="Tw Cen MT Condensed" pitchFamily="34" charset="-18"/>
            </a:endParaRPr>
          </a:p>
          <a:p>
            <a:pPr marL="0" lvl="0" indent="0" algn="ctr">
              <a:buNone/>
            </a:pPr>
            <a:endParaRPr lang="cs-CZ" sz="3600" dirty="0">
              <a:latin typeface="Tw Cen MT Condensed" pitchFamily="34" charset="-18"/>
            </a:endParaRPr>
          </a:p>
          <a:p>
            <a:pPr marL="0" lvl="0" indent="0" algn="ctr">
              <a:buNone/>
            </a:pPr>
            <a:r>
              <a:rPr lang="cs-CZ" sz="3600" b="1" dirty="0">
                <a:solidFill>
                  <a:srgbClr val="92D050"/>
                </a:solidFill>
                <a:latin typeface="Tw Cen MT Condensed" pitchFamily="34" charset="-18"/>
              </a:rPr>
              <a:t>Mgr. </a:t>
            </a:r>
            <a:r>
              <a:rPr lang="cs-CZ" sz="3600" b="1" dirty="0" err="1">
                <a:solidFill>
                  <a:srgbClr val="92D050"/>
                </a:solidFill>
                <a:latin typeface="Tw Cen MT Condensed" pitchFamily="34" charset="-18"/>
              </a:rPr>
              <a:t>Erna</a:t>
            </a:r>
            <a:r>
              <a:rPr lang="cs-CZ" sz="3600" b="1" dirty="0">
                <a:solidFill>
                  <a:srgbClr val="92D050"/>
                </a:solidFill>
                <a:latin typeface="Tw Cen MT Condensed" pitchFamily="34" charset="-18"/>
              </a:rPr>
              <a:t> </a:t>
            </a:r>
            <a:r>
              <a:rPr lang="cs-CZ" sz="3600" b="1" dirty="0" err="1">
                <a:solidFill>
                  <a:srgbClr val="92D050"/>
                </a:solidFill>
                <a:latin typeface="Tw Cen MT Condensed" pitchFamily="34" charset="-18"/>
              </a:rPr>
              <a:t>Mičudová</a:t>
            </a:r>
            <a:r>
              <a:rPr lang="cs-CZ" sz="3600" b="1" dirty="0">
                <a:solidFill>
                  <a:srgbClr val="92D050"/>
                </a:solidFill>
                <a:latin typeface="Tw Cen MT Condensed" pitchFamily="34" charset="-18"/>
              </a:rPr>
              <a:t>, Jakub Šesták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192000" y="244080"/>
            <a:ext cx="3456000" cy="133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16124" t="27277"/>
          <a:stretch>
            <a:fillRect/>
          </a:stretch>
        </p:blipFill>
        <p:spPr>
          <a:xfrm>
            <a:off x="288000" y="241920"/>
            <a:ext cx="3528000" cy="134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Jak zařadit pacienta do programu?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cs-CZ" dirty="0" smtClean="0">
              <a:latin typeface="Tw Cen MT Condensed" pitchFamily="34" charset="-18"/>
            </a:endParaRPr>
          </a:p>
          <a:p>
            <a:pPr lvl="0">
              <a:buNone/>
            </a:pPr>
            <a:r>
              <a:rPr lang="cs-CZ" dirty="0" smtClean="0">
                <a:latin typeface="Tw Cen MT Condensed" pitchFamily="34" charset="-18"/>
              </a:rPr>
              <a:t>Zaslat </a:t>
            </a:r>
            <a:r>
              <a:rPr lang="cs-CZ" dirty="0">
                <a:latin typeface="Tw Cen MT Condensed" pitchFamily="34" charset="-18"/>
              </a:rPr>
              <a:t>„ Žádost zdravotnického zařízení o realizaci DUPV na MZČR“</a:t>
            </a:r>
          </a:p>
          <a:p>
            <a:pPr lvl="0"/>
            <a:endParaRPr lang="cs-CZ" dirty="0">
              <a:latin typeface="Tw Cen MT Condensed" pitchFamily="34" charset="-18"/>
            </a:endParaRP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Indikační komise MZČR pro DUPV rozhodne o přidělení ventilátoru</a:t>
            </a:r>
          </a:p>
          <a:p>
            <a:pPr lvl="0"/>
            <a:endParaRPr lang="cs-CZ" dirty="0">
              <a:latin typeface="Tw Cen MT Condensed" pitchFamily="34" charset="-18"/>
            </a:endParaRP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Rozhodnutí je předáno FN Brno a je zajištěno předání ventilátoru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999" y="516902"/>
            <a:ext cx="9071640" cy="83099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Vybavení pacientů pro DUPV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r>
              <a:rPr lang="cs-CZ" b="1" dirty="0">
                <a:solidFill>
                  <a:srgbClr val="92D050"/>
                </a:solidFill>
                <a:latin typeface="Tw Cen MT Condensed" pitchFamily="34" charset="-18"/>
              </a:rPr>
              <a:t>FN Brno</a:t>
            </a: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- ventilátor a </a:t>
            </a:r>
            <a:r>
              <a:rPr lang="cs-CZ" dirty="0" err="1">
                <a:latin typeface="Tw Cen MT Condensed" pitchFamily="34" charset="-18"/>
              </a:rPr>
              <a:t>náhardní</a:t>
            </a:r>
            <a:r>
              <a:rPr lang="cs-CZ" dirty="0">
                <a:latin typeface="Tw Cen MT Condensed" pitchFamily="34" charset="-18"/>
              </a:rPr>
              <a:t> zdroj</a:t>
            </a:r>
          </a:p>
          <a:p>
            <a:pPr lvl="0">
              <a:buNone/>
            </a:pPr>
            <a:r>
              <a:rPr lang="cs-CZ" dirty="0" smtClean="0">
                <a:latin typeface="Tw Cen MT Condensed" pitchFamily="34" charset="-18"/>
              </a:rPr>
              <a:t>-spotřební </a:t>
            </a:r>
            <a:r>
              <a:rPr lang="cs-CZ" dirty="0">
                <a:latin typeface="Tw Cen MT Condensed" pitchFamily="34" charset="-18"/>
              </a:rPr>
              <a:t>materiál k </a:t>
            </a:r>
            <a:r>
              <a:rPr lang="cs-CZ" dirty="0" smtClean="0">
                <a:latin typeface="Tw Cen MT Condensed" pitchFamily="34" charset="-18"/>
              </a:rPr>
              <a:t>ventilační</a:t>
            </a:r>
          </a:p>
          <a:p>
            <a:pPr lvl="0">
              <a:buNone/>
            </a:pPr>
            <a:r>
              <a:rPr lang="cs-CZ" dirty="0" smtClean="0">
                <a:latin typeface="Tw Cen MT Condensed" pitchFamily="34" charset="-18"/>
              </a:rPr>
              <a:t>  péči </a:t>
            </a:r>
            <a:r>
              <a:rPr lang="cs-CZ" dirty="0">
                <a:latin typeface="Tw Cen MT Condensed" pitchFamily="34" charset="-18"/>
              </a:rPr>
              <a:t>(okruhy, spojky,filtry apod.)</a:t>
            </a: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- kompletní servis přístroje</a:t>
            </a: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- pojištění přístroje</a:t>
            </a: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-pomoc při řešení problémů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r>
              <a:rPr lang="cs-CZ" b="1" dirty="0">
                <a:solidFill>
                  <a:srgbClr val="92D050"/>
                </a:solidFill>
                <a:latin typeface="Tw Cen MT Condensed" pitchFamily="34" charset="-18"/>
              </a:rPr>
              <a:t>Pojišťovna</a:t>
            </a: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- odsávačka</a:t>
            </a: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- el. Polohovatelná postel</a:t>
            </a: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- ZUM související s tracheostomií a odsáváním (</a:t>
            </a:r>
            <a:r>
              <a:rPr lang="cs-CZ" dirty="0" err="1">
                <a:latin typeface="Tw Cen MT Condensed" pitchFamily="34" charset="-18"/>
              </a:rPr>
              <a:t>úvést</a:t>
            </a:r>
            <a:r>
              <a:rPr lang="cs-CZ" dirty="0">
                <a:latin typeface="Tw Cen MT Condensed" pitchFamily="34" charset="-18"/>
              </a:rPr>
              <a:t> v žádosti)</a:t>
            </a: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- </a:t>
            </a:r>
            <a:r>
              <a:rPr lang="cs-CZ" dirty="0" err="1">
                <a:latin typeface="Tw Cen MT Condensed" pitchFamily="34" charset="-18"/>
              </a:rPr>
              <a:t>ambuvak</a:t>
            </a:r>
            <a:endParaRPr lang="cs-CZ" dirty="0">
              <a:latin typeface="Tw Cen MT Condensed" pitchFamily="34" charset="-18"/>
            </a:endParaRP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- </a:t>
            </a:r>
            <a:r>
              <a:rPr lang="cs-CZ" dirty="0" err="1">
                <a:latin typeface="Tw Cen MT Condensed" pitchFamily="34" charset="-18"/>
              </a:rPr>
              <a:t>oxymetr</a:t>
            </a:r>
            <a:endParaRPr lang="cs-CZ" dirty="0">
              <a:latin typeface="Tw Cen MT Condensed" pitchFamily="34" charset="-18"/>
            </a:endParaRP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- </a:t>
            </a:r>
            <a:r>
              <a:rPr lang="cs-CZ" dirty="0" err="1">
                <a:latin typeface="Tw Cen MT Condensed" pitchFamily="34" charset="-18"/>
              </a:rPr>
              <a:t>antidekubitární</a:t>
            </a:r>
            <a:r>
              <a:rPr lang="cs-CZ" dirty="0">
                <a:latin typeface="Tw Cen MT Condensed" pitchFamily="34" charset="-18"/>
              </a:rPr>
              <a:t> matrace</a:t>
            </a:r>
          </a:p>
          <a:p>
            <a:pPr lvl="0"/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Příklady realizace DUPV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8000" y="1440000"/>
            <a:ext cx="4450320" cy="592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5109480" y="3805200"/>
            <a:ext cx="9000" cy="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5109480" y="3805200"/>
            <a:ext cx="9000" cy="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171760" y="1483919"/>
            <a:ext cx="4392000" cy="585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4424" y="0"/>
            <a:ext cx="1195387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0080625" cy="756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španělsko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8280" y="0"/>
            <a:ext cx="10568790" cy="7559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španělsko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0080624" cy="7559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Přínos programu DUPV pro pacienty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808" y="2123653"/>
            <a:ext cx="9071640" cy="438444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r>
              <a:rPr lang="cs-CZ" sz="3600" b="1" dirty="0">
                <a:solidFill>
                  <a:srgbClr val="92D050"/>
                </a:solidFill>
                <a:latin typeface="Tw Cen MT Condensed" pitchFamily="34" charset="-18"/>
              </a:rPr>
              <a:t>Odstranění izolovanosti</a:t>
            </a:r>
          </a:p>
          <a:p>
            <a:pPr lvl="0">
              <a:buNone/>
            </a:pPr>
            <a:r>
              <a:rPr lang="cs-CZ" sz="3600" dirty="0">
                <a:latin typeface="Tw Cen MT Condensed" pitchFamily="34" charset="-18"/>
              </a:rPr>
              <a:t>- kontakt s rodinou</a:t>
            </a:r>
          </a:p>
          <a:p>
            <a:pPr lvl="0">
              <a:buNone/>
            </a:pPr>
            <a:r>
              <a:rPr lang="cs-CZ" sz="3600" dirty="0">
                <a:latin typeface="Tw Cen MT Condensed" pitchFamily="34" charset="-18"/>
              </a:rPr>
              <a:t>- kontakt s vrstevníky</a:t>
            </a:r>
          </a:p>
          <a:p>
            <a:pPr lvl="0">
              <a:buNone/>
            </a:pPr>
            <a:r>
              <a:rPr lang="cs-CZ" sz="3600" dirty="0">
                <a:latin typeface="Tw Cen MT Condensed" pitchFamily="34" charset="-18"/>
              </a:rPr>
              <a:t>- začlenění se do společenského dění</a:t>
            </a:r>
          </a:p>
          <a:p>
            <a:pPr lvl="0">
              <a:buNone/>
            </a:pPr>
            <a:r>
              <a:rPr lang="cs-CZ" sz="3600" b="1" dirty="0">
                <a:solidFill>
                  <a:srgbClr val="92D050"/>
                </a:solidFill>
                <a:latin typeface="Tw Cen MT Condensed" pitchFamily="34" charset="-18"/>
              </a:rPr>
              <a:t>Seberealizace</a:t>
            </a:r>
          </a:p>
          <a:p>
            <a:pPr lvl="0">
              <a:buNone/>
            </a:pPr>
            <a:r>
              <a:rPr lang="cs-CZ" sz="3600" b="1" dirty="0">
                <a:solidFill>
                  <a:srgbClr val="92D050"/>
                </a:solidFill>
                <a:latin typeface="Tw Cen MT Condensed" pitchFamily="34" charset="-18"/>
              </a:rPr>
              <a:t>Zvýšení pocitu odpovědnosti za své zdraví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72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Kontakty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cs-CZ" dirty="0">
              <a:latin typeface="Tw Cen MT Condensed" pitchFamily="34" charset="-18"/>
            </a:endParaRP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    </a:t>
            </a:r>
            <a:r>
              <a:rPr lang="cs-CZ" dirty="0">
                <a:solidFill>
                  <a:srgbClr val="92D050"/>
                </a:solidFill>
                <a:latin typeface="Tw Cen MT Condensed" pitchFamily="34" charset="-18"/>
              </a:rPr>
              <a:t>Dech </a:t>
            </a:r>
            <a:r>
              <a:rPr lang="cs-CZ" dirty="0" smtClean="0">
                <a:solidFill>
                  <a:srgbClr val="92D050"/>
                </a:solidFill>
                <a:latin typeface="Tw Cen MT Condensed" pitchFamily="34" charset="-18"/>
              </a:rPr>
              <a:t>života</a:t>
            </a:r>
            <a:r>
              <a:rPr lang="cs-CZ" dirty="0">
                <a:solidFill>
                  <a:srgbClr val="92D050"/>
                </a:solidFill>
                <a:latin typeface="Tw Cen MT Condensed" pitchFamily="34" charset="-18"/>
              </a:rPr>
              <a:t> </a:t>
            </a:r>
            <a:r>
              <a:rPr lang="cs-CZ" dirty="0" smtClean="0">
                <a:latin typeface="Tw Cen MT Condensed" pitchFamily="34" charset="-18"/>
              </a:rPr>
              <a:t>- </a:t>
            </a:r>
            <a:r>
              <a:rPr lang="cs-CZ" dirty="0" err="1" smtClean="0">
                <a:latin typeface="Tw Cen MT Condensed" pitchFamily="34" charset="-18"/>
              </a:rPr>
              <a:t>info</a:t>
            </a:r>
            <a:r>
              <a:rPr lang="cs-CZ" dirty="0" smtClean="0">
                <a:latin typeface="Tw Cen MT Condensed" pitchFamily="34" charset="-18"/>
              </a:rPr>
              <a:t>@</a:t>
            </a:r>
            <a:r>
              <a:rPr lang="cs-CZ" dirty="0" err="1" smtClean="0">
                <a:latin typeface="Tw Cen MT Condensed" pitchFamily="34" charset="-18"/>
              </a:rPr>
              <a:t>dechzivota.cz</a:t>
            </a:r>
            <a:endParaRPr lang="cs-CZ" dirty="0">
              <a:latin typeface="Tw Cen MT Condensed" pitchFamily="34" charset="-18"/>
              <a:hlinkClick r:id="rId3"/>
            </a:endParaRP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                        </a:t>
            </a:r>
            <a:r>
              <a:rPr lang="cs-CZ" dirty="0" smtClean="0">
                <a:latin typeface="Tw Cen MT Condensed" pitchFamily="34" charset="-18"/>
              </a:rPr>
              <a:t>- www.</a:t>
            </a:r>
            <a:r>
              <a:rPr lang="cs-CZ" dirty="0" err="1" smtClean="0">
                <a:latin typeface="Tw Cen MT Condensed" pitchFamily="34" charset="-18"/>
              </a:rPr>
              <a:t>dechzivota.cz</a:t>
            </a:r>
            <a:endParaRPr lang="cs-CZ" dirty="0">
              <a:latin typeface="Tw Cen MT Condensed" pitchFamily="34" charset="-18"/>
              <a:hlinkClick r:id="rId4"/>
            </a:endParaRPr>
          </a:p>
          <a:p>
            <a:pPr lvl="0">
              <a:buNone/>
            </a:pPr>
            <a:r>
              <a:rPr lang="cs-CZ" dirty="0">
                <a:latin typeface="Tw Cen MT Condensed" pitchFamily="34" charset="-18"/>
              </a:rPr>
              <a:t>                        - </a:t>
            </a:r>
            <a:r>
              <a:rPr lang="cs-CZ" dirty="0" err="1" smtClean="0">
                <a:latin typeface="Tw Cen MT Condensed" pitchFamily="34" charset="-18"/>
              </a:rPr>
              <a:t>facebook</a:t>
            </a:r>
            <a:r>
              <a:rPr lang="cs-CZ" dirty="0" smtClean="0">
                <a:latin typeface="Tw Cen MT Condensed" pitchFamily="34" charset="-18"/>
              </a:rPr>
              <a:t> Dechu života</a:t>
            </a:r>
            <a:endParaRPr lang="cs-CZ" dirty="0">
              <a:latin typeface="Tw Cen MT Condensed" pitchFamily="34" charset="-18"/>
            </a:endParaRPr>
          </a:p>
          <a:p>
            <a:pPr lvl="0">
              <a:buNone/>
            </a:pPr>
            <a:endParaRPr lang="cs-CZ" dirty="0">
              <a:latin typeface="Tw Cen MT Condensed" pitchFamily="34" charset="-18"/>
            </a:endParaRPr>
          </a:p>
          <a:p>
            <a:pPr lvl="1" rtl="0" hangingPunct="0">
              <a:buNone/>
            </a:pPr>
            <a:r>
              <a:rPr lang="cs-CZ" dirty="0">
                <a:solidFill>
                  <a:srgbClr val="92D050"/>
                </a:solidFill>
                <a:latin typeface="Tw Cen MT Condensed" pitchFamily="34" charset="-18"/>
              </a:rPr>
              <a:t>FN Brno </a:t>
            </a:r>
            <a:r>
              <a:rPr lang="cs-CZ" dirty="0" smtClean="0">
                <a:latin typeface="Tw Cen MT Condensed" pitchFamily="34" charset="-18"/>
              </a:rPr>
              <a:t>- </a:t>
            </a:r>
            <a:r>
              <a:rPr lang="cs-CZ" dirty="0" err="1" smtClean="0">
                <a:latin typeface="Tw Cen MT Condensed" pitchFamily="34" charset="-18"/>
              </a:rPr>
              <a:t>emicudova</a:t>
            </a:r>
            <a:r>
              <a:rPr lang="cs-CZ" dirty="0" smtClean="0">
                <a:latin typeface="Tw Cen MT Condensed" pitchFamily="34" charset="-18"/>
              </a:rPr>
              <a:t>@</a:t>
            </a:r>
            <a:r>
              <a:rPr lang="cs-CZ" dirty="0" err="1" smtClean="0">
                <a:latin typeface="Tw Cen MT Condensed" pitchFamily="34" charset="-18"/>
              </a:rPr>
              <a:t>fnbrno.cz</a:t>
            </a:r>
            <a:endParaRPr lang="cs-CZ" dirty="0">
              <a:latin typeface="Tw Cen MT Condensed" pitchFamily="34" charset="-18"/>
              <a:hlinkClick r:id="rId5"/>
            </a:endParaRPr>
          </a:p>
          <a:p>
            <a:pPr lvl="1" rtl="0" hangingPunct="0">
              <a:buNone/>
            </a:pPr>
            <a:endParaRPr lang="cs-CZ" dirty="0">
              <a:latin typeface="Tw Cen MT Condensed" pitchFamily="34" charset="-18"/>
            </a:endParaRPr>
          </a:p>
          <a:p>
            <a:pPr lvl="1" rtl="0" hangingPunct="0">
              <a:buNone/>
            </a:pPr>
            <a:r>
              <a:rPr lang="cs-CZ" dirty="0">
                <a:solidFill>
                  <a:srgbClr val="92D050"/>
                </a:solidFill>
                <a:latin typeface="Tw Cen MT Condensed" pitchFamily="34" charset="-18"/>
              </a:rPr>
              <a:t>MZČR</a:t>
            </a:r>
            <a:r>
              <a:rPr lang="cs-CZ" dirty="0">
                <a:latin typeface="Tw Cen MT Condensed" pitchFamily="34" charset="-18"/>
              </a:rPr>
              <a:t> - www.</a:t>
            </a:r>
            <a:r>
              <a:rPr lang="cs-CZ" dirty="0" err="1">
                <a:latin typeface="Tw Cen MT Condensed" pitchFamily="34" charset="-18"/>
              </a:rPr>
              <a:t>mzcr.cz</a:t>
            </a:r>
            <a:endParaRPr lang="cs-CZ" dirty="0">
              <a:latin typeface="Tw Cen MT Condensed" pitchFamily="34" charset="-18"/>
            </a:endParaRPr>
          </a:p>
          <a:p>
            <a:pPr lvl="8" rtl="0" hangingPunct="0"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832" y="3275781"/>
            <a:ext cx="8569325" cy="1620837"/>
          </a:xfrm>
        </p:spPr>
        <p:txBody>
          <a:bodyPr/>
          <a:lstStyle/>
          <a:p>
            <a:pPr>
              <a:buNone/>
            </a:pPr>
            <a:r>
              <a:rPr lang="cs-CZ" sz="8800" b="1" dirty="0" smtClean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Děkuji za pozornost</a:t>
            </a:r>
            <a:endParaRPr lang="cs-CZ" sz="8800" b="1" dirty="0">
              <a:solidFill>
                <a:schemeClr val="accent5">
                  <a:lumMod val="75000"/>
                </a:schemeClr>
              </a:solidFill>
              <a:latin typeface="Tw Cen MT Condensed" pitchFamily="34" charset="-18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72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Projekt DUPV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r>
              <a:rPr lang="cs-CZ" sz="3600" dirty="0" smtClean="0">
                <a:latin typeface="Tw Cen MT Condensed" pitchFamily="34" charset="-18"/>
              </a:rPr>
              <a:t>- zahájení </a:t>
            </a:r>
            <a:r>
              <a:rPr lang="cs-CZ" sz="3600" dirty="0">
                <a:latin typeface="Tw Cen MT Condensed" pitchFamily="34" charset="-18"/>
              </a:rPr>
              <a:t>podzim 2003</a:t>
            </a:r>
          </a:p>
          <a:p>
            <a:pPr lvl="0">
              <a:buNone/>
            </a:pPr>
            <a:r>
              <a:rPr lang="cs-CZ" sz="3600" b="1" dirty="0">
                <a:solidFill>
                  <a:srgbClr val="92D050"/>
                </a:solidFill>
                <a:latin typeface="Tw Cen MT Condensed" pitchFamily="34" charset="-18"/>
              </a:rPr>
              <a:t>Partneři</a:t>
            </a:r>
          </a:p>
          <a:p>
            <a:pPr lvl="0">
              <a:buNone/>
            </a:pPr>
            <a:r>
              <a:rPr lang="cs-CZ" sz="3600" dirty="0">
                <a:latin typeface="Tw Cen MT Condensed" pitchFamily="34" charset="-18"/>
              </a:rPr>
              <a:t>- MZ ČR</a:t>
            </a:r>
          </a:p>
          <a:p>
            <a:pPr lvl="0">
              <a:buNone/>
            </a:pPr>
            <a:r>
              <a:rPr lang="cs-CZ" sz="3600" dirty="0">
                <a:latin typeface="Tw Cen MT Condensed" pitchFamily="34" charset="-18"/>
              </a:rPr>
              <a:t>- VZP ČR</a:t>
            </a:r>
          </a:p>
          <a:p>
            <a:pPr lvl="0">
              <a:buNone/>
            </a:pPr>
            <a:r>
              <a:rPr lang="cs-CZ" sz="3600" dirty="0">
                <a:latin typeface="Tw Cen MT Condensed" pitchFamily="34" charset="-18"/>
              </a:rPr>
              <a:t>- FN Brno</a:t>
            </a:r>
          </a:p>
          <a:p>
            <a:pPr lvl="0">
              <a:buNone/>
            </a:pPr>
            <a:r>
              <a:rPr lang="cs-CZ" sz="3600" b="1" dirty="0">
                <a:solidFill>
                  <a:srgbClr val="92D050"/>
                </a:solidFill>
                <a:latin typeface="Tw Cen MT Condensed" pitchFamily="34" charset="-18"/>
              </a:rPr>
              <a:t>Rozhoduje</a:t>
            </a:r>
          </a:p>
          <a:p>
            <a:pPr lvl="0">
              <a:buNone/>
            </a:pPr>
            <a:r>
              <a:rPr lang="cs-CZ" sz="3600" dirty="0">
                <a:latin typeface="Tw Cen MT Condensed" pitchFamily="34" charset="-18"/>
              </a:rPr>
              <a:t>- Indikační komise pro DUPV MZ ČR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60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Hodnocení ekonomické náročnosti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8" rtl="0" hangingPunct="0">
              <a:buNone/>
            </a:pPr>
            <a:endParaRPr lang="cs-CZ" dirty="0"/>
          </a:p>
          <a:p>
            <a:pPr lvl="0">
              <a:buNone/>
            </a:pPr>
            <a:r>
              <a:rPr lang="cs-CZ" dirty="0" smtClean="0">
                <a:latin typeface="Tw Cen MT Condensed" pitchFamily="34" charset="-18"/>
              </a:rPr>
              <a:t>                            </a:t>
            </a:r>
            <a:r>
              <a:rPr lang="cs-CZ" b="1" dirty="0" smtClean="0">
                <a:latin typeface="Tw Cen MT Condensed" pitchFamily="34" charset="-18"/>
              </a:rPr>
              <a:t>            1 </a:t>
            </a:r>
            <a:r>
              <a:rPr lang="cs-CZ" b="1" dirty="0">
                <a:latin typeface="Tw Cen MT Condensed" pitchFamily="34" charset="-18"/>
              </a:rPr>
              <a:t>den/ Kč </a:t>
            </a:r>
            <a:r>
              <a:rPr lang="cs-CZ" b="1" dirty="0" smtClean="0">
                <a:latin typeface="Tw Cen MT Condensed" pitchFamily="34" charset="-18"/>
              </a:rPr>
              <a:t>                    1 </a:t>
            </a:r>
            <a:r>
              <a:rPr lang="cs-CZ" b="1" dirty="0">
                <a:latin typeface="Tw Cen MT Condensed" pitchFamily="34" charset="-18"/>
              </a:rPr>
              <a:t>den/ %</a:t>
            </a:r>
          </a:p>
          <a:p>
            <a:pPr lvl="0">
              <a:buNone/>
            </a:pPr>
            <a:r>
              <a:rPr lang="cs-CZ" b="1" dirty="0" smtClean="0">
                <a:solidFill>
                  <a:srgbClr val="66CC00"/>
                </a:solidFill>
                <a:latin typeface="Tw Cen MT Condensed" pitchFamily="34" charset="-18"/>
              </a:rPr>
              <a:t>   </a:t>
            </a:r>
            <a:r>
              <a:rPr lang="cs-CZ" b="1" dirty="0" smtClean="0">
                <a:solidFill>
                  <a:srgbClr val="92D050"/>
                </a:solidFill>
                <a:latin typeface="Tw Cen MT Condensed" pitchFamily="34" charset="-18"/>
              </a:rPr>
              <a:t>Hospitalizace</a:t>
            </a:r>
            <a:r>
              <a:rPr lang="cs-CZ" dirty="0" smtClean="0">
                <a:solidFill>
                  <a:srgbClr val="92D050"/>
                </a:solidFill>
                <a:latin typeface="Tw Cen MT Condensed" pitchFamily="34" charset="-18"/>
              </a:rPr>
              <a:t>    </a:t>
            </a:r>
            <a:r>
              <a:rPr lang="cs-CZ" dirty="0" smtClean="0">
                <a:latin typeface="Tw Cen MT Condensed" pitchFamily="34" charset="-18"/>
              </a:rPr>
              <a:t>            </a:t>
            </a:r>
            <a:r>
              <a:rPr lang="cs-CZ" b="1" dirty="0" smtClean="0">
                <a:latin typeface="Tw Cen MT Condensed" pitchFamily="34" charset="-18"/>
              </a:rPr>
              <a:t> 100% </a:t>
            </a:r>
            <a:r>
              <a:rPr lang="cs-CZ" dirty="0">
                <a:latin typeface="Tw Cen MT Condensed" pitchFamily="34" charset="-18"/>
              </a:rPr>
              <a:t>	</a:t>
            </a:r>
            <a:r>
              <a:rPr lang="cs-CZ" dirty="0" smtClean="0">
                <a:latin typeface="Tw Cen MT Condensed" pitchFamily="34" charset="-18"/>
              </a:rPr>
              <a:t>                           </a:t>
            </a:r>
            <a:r>
              <a:rPr lang="cs-CZ" b="1" dirty="0" smtClean="0">
                <a:solidFill>
                  <a:srgbClr val="FF3333"/>
                </a:solidFill>
                <a:latin typeface="Tw Cen MT Condensed" pitchFamily="34" charset="-18"/>
              </a:rPr>
              <a:t>10 </a:t>
            </a:r>
            <a:r>
              <a:rPr lang="cs-CZ" b="1" dirty="0">
                <a:solidFill>
                  <a:srgbClr val="FF3333"/>
                </a:solidFill>
                <a:latin typeface="Tw Cen MT Condensed" pitchFamily="34" charset="-18"/>
              </a:rPr>
              <a:t>068</a:t>
            </a:r>
            <a:r>
              <a:rPr lang="cs-CZ" dirty="0">
                <a:solidFill>
                  <a:srgbClr val="FF3333"/>
                </a:solidFill>
                <a:latin typeface="Tw Cen MT Condensed" pitchFamily="34" charset="-18"/>
              </a:rPr>
              <a:t>	</a:t>
            </a:r>
            <a:r>
              <a:rPr lang="cs-CZ" b="1" dirty="0" smtClean="0">
                <a:solidFill>
                  <a:srgbClr val="66CC00"/>
                </a:solidFill>
                <a:latin typeface="Tw Cen MT Condensed" pitchFamily="34" charset="-18"/>
              </a:rPr>
              <a:t>   </a:t>
            </a:r>
          </a:p>
          <a:p>
            <a:pPr lvl="0">
              <a:buNone/>
            </a:pPr>
            <a:r>
              <a:rPr lang="cs-CZ" b="1" dirty="0" smtClean="0">
                <a:solidFill>
                  <a:srgbClr val="66CC00"/>
                </a:solidFill>
                <a:latin typeface="Tw Cen MT Condensed" pitchFamily="34" charset="-18"/>
              </a:rPr>
              <a:t>   </a:t>
            </a:r>
            <a:r>
              <a:rPr lang="cs-CZ" b="1" dirty="0" smtClean="0">
                <a:solidFill>
                  <a:srgbClr val="92D050"/>
                </a:solidFill>
                <a:latin typeface="Tw Cen MT Condensed" pitchFamily="34" charset="-18"/>
              </a:rPr>
              <a:t>Domácí </a:t>
            </a:r>
            <a:r>
              <a:rPr lang="cs-CZ" b="1" dirty="0">
                <a:solidFill>
                  <a:srgbClr val="92D050"/>
                </a:solidFill>
                <a:latin typeface="Tw Cen MT Condensed" pitchFamily="34" charset="-18"/>
              </a:rPr>
              <a:t>péče</a:t>
            </a:r>
            <a:r>
              <a:rPr lang="cs-CZ" dirty="0">
                <a:latin typeface="Tw Cen MT Condensed" pitchFamily="34" charset="-18"/>
              </a:rPr>
              <a:t>	</a:t>
            </a:r>
            <a:r>
              <a:rPr lang="cs-CZ" dirty="0" smtClean="0">
                <a:latin typeface="Tw Cen MT Condensed" pitchFamily="34" charset="-18"/>
              </a:rPr>
              <a:t>       </a:t>
            </a:r>
            <a:r>
              <a:rPr lang="cs-CZ" b="1" dirty="0" smtClean="0">
                <a:solidFill>
                  <a:srgbClr val="FF3333"/>
                </a:solidFill>
                <a:latin typeface="Tw Cen MT Condensed" pitchFamily="34" charset="-18"/>
              </a:rPr>
              <a:t>    3,6% </a:t>
            </a:r>
            <a:r>
              <a:rPr lang="cs-CZ" dirty="0">
                <a:latin typeface="Tw Cen MT Condensed" pitchFamily="34" charset="-18"/>
              </a:rPr>
              <a:t>		 </a:t>
            </a:r>
            <a:r>
              <a:rPr lang="cs-CZ" dirty="0" smtClean="0">
                <a:latin typeface="Tw Cen MT Condensed" pitchFamily="34" charset="-18"/>
              </a:rPr>
              <a:t>                 </a:t>
            </a:r>
            <a:r>
              <a:rPr lang="cs-CZ" b="1" dirty="0" smtClean="0">
                <a:solidFill>
                  <a:srgbClr val="FF3333"/>
                </a:solidFill>
                <a:latin typeface="Tw Cen MT Condensed" pitchFamily="34" charset="-18"/>
              </a:rPr>
              <a:t>363</a:t>
            </a:r>
            <a:r>
              <a:rPr lang="cs-CZ" b="1" dirty="0">
                <a:solidFill>
                  <a:srgbClr val="FF3333"/>
                </a:solidFill>
                <a:latin typeface="Tw Cen MT Condensed" pitchFamily="34" charset="-18"/>
              </a:rPr>
              <a:t>	</a:t>
            </a:r>
            <a:r>
              <a:rPr lang="cs-CZ" dirty="0">
                <a:latin typeface="Tw Cen MT Condensed" pitchFamily="34" charset="-18"/>
              </a:rPr>
              <a:t>	</a:t>
            </a:r>
            <a:r>
              <a:rPr lang="cs-CZ" dirty="0"/>
              <a:t>		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1943968" y="3491805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Základní ekonomický přehled DUPV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467181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marL="0" lvl="0">
              <a:spcBef>
                <a:spcPts val="0"/>
              </a:spcBef>
              <a:buNone/>
            </a:pPr>
            <a:r>
              <a:rPr lang="cs-CZ" sz="1800" b="1" dirty="0" smtClean="0">
                <a:latin typeface="Tw Cen MT Condensed" pitchFamily="34" charset="-18"/>
              </a:rPr>
              <a:t>Pronájem – přístroj					112 000 Kč 	</a:t>
            </a:r>
            <a:endParaRPr lang="cs-CZ" sz="1800" b="1" dirty="0">
              <a:latin typeface="Tw Cen MT Condensed" pitchFamily="34" charset="-18"/>
            </a:endParaRPr>
          </a:p>
          <a:p>
            <a:pPr marL="0" lvl="0">
              <a:spcBef>
                <a:spcPts val="0"/>
              </a:spcBef>
              <a:buNone/>
            </a:pPr>
            <a:r>
              <a:rPr lang="cs-CZ" sz="1800" b="1" dirty="0" err="1" smtClean="0">
                <a:latin typeface="Tw Cen MT Condensed" pitchFamily="34" charset="-18"/>
              </a:rPr>
              <a:t>Home</a:t>
            </a:r>
            <a:r>
              <a:rPr lang="cs-CZ" sz="1800" b="1" dirty="0" smtClean="0">
                <a:latin typeface="Tw Cen MT Condensed" pitchFamily="34" charset="-18"/>
              </a:rPr>
              <a:t> Care                                                                                           108 000 Kč        		</a:t>
            </a:r>
            <a:endParaRPr lang="cs-CZ" sz="1800" b="1" dirty="0">
              <a:latin typeface="Tw Cen MT Condensed" pitchFamily="34" charset="-18"/>
            </a:endParaRPr>
          </a:p>
          <a:p>
            <a:pPr marL="0" lvl="0">
              <a:spcBef>
                <a:spcPts val="0"/>
              </a:spcBef>
              <a:buNone/>
            </a:pPr>
            <a:r>
              <a:rPr lang="cs-CZ" sz="1800" b="1" dirty="0" smtClean="0">
                <a:latin typeface="Tw Cen MT Condensed" pitchFamily="34" charset="-18"/>
              </a:rPr>
              <a:t>Léky						  86 000 Kč		</a:t>
            </a:r>
          </a:p>
          <a:p>
            <a:pPr marL="0" lvl="0">
              <a:spcBef>
                <a:spcPts val="0"/>
              </a:spcBef>
              <a:buNone/>
            </a:pPr>
            <a:r>
              <a:rPr lang="cs-CZ" sz="1800" b="1" dirty="0" smtClean="0">
                <a:latin typeface="Tw Cen MT Condensed" pitchFamily="34" charset="-18"/>
              </a:rPr>
              <a:t>Transporty ZZS				</a:t>
            </a:r>
            <a:r>
              <a:rPr lang="cs-CZ" sz="1800" b="1" dirty="0">
                <a:latin typeface="Tw Cen MT Condensed" pitchFamily="34" charset="-18"/>
              </a:rPr>
              <a:t> </a:t>
            </a:r>
            <a:r>
              <a:rPr lang="cs-CZ" sz="1800" b="1" dirty="0" smtClean="0">
                <a:latin typeface="Tw Cen MT Condensed" pitchFamily="34" charset="-18"/>
              </a:rPr>
              <a:t>                   20 000 Kč	</a:t>
            </a:r>
          </a:p>
          <a:p>
            <a:pPr marL="0" lvl="0">
              <a:spcBef>
                <a:spcPts val="0"/>
              </a:spcBef>
              <a:buNone/>
            </a:pPr>
            <a:r>
              <a:rPr lang="cs-CZ" sz="1800" b="1" dirty="0" smtClean="0">
                <a:latin typeface="Tw Cen MT Condensed" pitchFamily="34" charset="-18"/>
              </a:rPr>
              <a:t>Ostatní 					</a:t>
            </a:r>
            <a:r>
              <a:rPr lang="cs-CZ" sz="1800" b="1" dirty="0">
                <a:latin typeface="Tw Cen MT Condensed" pitchFamily="34" charset="-18"/>
              </a:rPr>
              <a:t> </a:t>
            </a:r>
            <a:r>
              <a:rPr lang="cs-CZ" sz="1800" b="1" dirty="0" smtClean="0">
                <a:latin typeface="Tw Cen MT Condensed" pitchFamily="34" charset="-18"/>
              </a:rPr>
              <a:t>                      4000 Kč		</a:t>
            </a:r>
          </a:p>
          <a:p>
            <a:pPr marL="0" lvl="0">
              <a:spcBef>
                <a:spcPts val="0"/>
              </a:spcBef>
              <a:buNone/>
            </a:pPr>
            <a:r>
              <a:rPr lang="cs-CZ" sz="1800" b="1" dirty="0" smtClean="0">
                <a:latin typeface="Tw Cen MT Condensed" pitchFamily="34" charset="-18"/>
              </a:rPr>
              <a:t>Sociální dávky				</a:t>
            </a:r>
            <a:r>
              <a:rPr lang="cs-CZ" sz="1800" b="1" dirty="0">
                <a:latin typeface="Tw Cen MT Condensed" pitchFamily="34" charset="-18"/>
              </a:rPr>
              <a:t> </a:t>
            </a:r>
            <a:r>
              <a:rPr lang="cs-CZ" sz="1800" b="1" dirty="0" smtClean="0">
                <a:latin typeface="Tw Cen MT Condensed" pitchFamily="34" charset="-18"/>
              </a:rPr>
              <a:t>                 244 000 Kč</a:t>
            </a:r>
            <a:r>
              <a:rPr lang="cs-CZ" sz="800" b="1" dirty="0" smtClean="0">
                <a:latin typeface="Tw Cen MT Condensed" pitchFamily="34" charset="-18"/>
              </a:rPr>
              <a:t>	                                                                                               					</a:t>
            </a:r>
            <a:endParaRPr lang="cs-CZ" sz="800" b="1" dirty="0">
              <a:latin typeface="Tw Cen MT Condensed" pitchFamily="34" charset="-18"/>
            </a:endParaRPr>
          </a:p>
          <a:p>
            <a:pPr marL="0" lvl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92D050"/>
                </a:solidFill>
                <a:latin typeface="Tw Cen MT Condensed" pitchFamily="34" charset="-18"/>
              </a:rPr>
              <a:t>Celkem					</a:t>
            </a:r>
            <a:r>
              <a:rPr lang="cs-CZ" sz="1800" b="1" dirty="0">
                <a:solidFill>
                  <a:srgbClr val="92D050"/>
                </a:solidFill>
                <a:latin typeface="Tw Cen MT Condensed" pitchFamily="34" charset="-18"/>
              </a:rPr>
              <a:t> </a:t>
            </a:r>
            <a:r>
              <a:rPr lang="cs-CZ" sz="1800" b="1" dirty="0" smtClean="0">
                <a:solidFill>
                  <a:srgbClr val="92D050"/>
                </a:solidFill>
                <a:latin typeface="Tw Cen MT Condensed" pitchFamily="34" charset="-18"/>
              </a:rPr>
              <a:t>                 574 000 Kč</a:t>
            </a:r>
            <a:r>
              <a:rPr lang="cs-CZ" sz="800" b="1" dirty="0">
                <a:solidFill>
                  <a:srgbClr val="92D050"/>
                </a:solidFill>
                <a:latin typeface="Tw Cen MT Condensed" pitchFamily="34" charset="-18"/>
              </a:rPr>
              <a:t>	</a:t>
            </a:r>
            <a:r>
              <a:rPr lang="cs-CZ" sz="800" b="1" dirty="0">
                <a:solidFill>
                  <a:srgbClr val="66CC00"/>
                </a:solidFill>
                <a:latin typeface="Tw Cen MT Condensed" pitchFamily="34" charset="-18"/>
              </a:rPr>
              <a:t>								</a:t>
            </a:r>
          </a:p>
          <a:p>
            <a:pPr lvl="0">
              <a:buNone/>
            </a:pPr>
            <a:endParaRPr lang="cs-CZ" sz="1800" b="1" dirty="0" smtClean="0">
              <a:latin typeface="Tw Cen MT Condensed" pitchFamily="34" charset="-18"/>
            </a:endParaRPr>
          </a:p>
          <a:p>
            <a:pPr lvl="0">
              <a:buNone/>
            </a:pPr>
            <a:r>
              <a:rPr lang="cs-CZ" sz="1800" b="1" dirty="0" smtClean="0">
                <a:latin typeface="Tw Cen MT Condensed" pitchFamily="34" charset="-18"/>
              </a:rPr>
              <a:t>Náklady </a:t>
            </a:r>
            <a:r>
              <a:rPr lang="cs-CZ" sz="1800" b="1" dirty="0">
                <a:latin typeface="Tw Cen MT Condensed" pitchFamily="34" charset="-18"/>
              </a:rPr>
              <a:t>bez sociálních dávek v mil. Kč / rok / pacient</a:t>
            </a:r>
          </a:p>
          <a:p>
            <a:pPr lvl="0">
              <a:spcBef>
                <a:spcPts val="600"/>
              </a:spcBef>
              <a:buNone/>
            </a:pPr>
            <a:r>
              <a:rPr lang="cs-CZ" sz="2800" b="1" dirty="0">
                <a:solidFill>
                  <a:srgbClr val="92D050"/>
                </a:solidFill>
                <a:latin typeface="Tw Cen MT Condensed" pitchFamily="34" charset="-18"/>
              </a:rPr>
              <a:t>ARO lůžka         	   </a:t>
            </a:r>
            <a:r>
              <a:rPr lang="cs-CZ" sz="2800" b="1" dirty="0" smtClean="0">
                <a:solidFill>
                  <a:srgbClr val="92D050"/>
                </a:solidFill>
                <a:latin typeface="Tw Cen MT Condensed" pitchFamily="34" charset="-18"/>
              </a:rPr>
              <a:t>	</a:t>
            </a:r>
            <a:r>
              <a:rPr lang="cs-CZ" sz="2800" b="1" dirty="0">
                <a:solidFill>
                  <a:srgbClr val="92D050"/>
                </a:solidFill>
                <a:latin typeface="Tw Cen MT Condensed" pitchFamily="34" charset="-18"/>
              </a:rPr>
              <a:t> </a:t>
            </a:r>
            <a:r>
              <a:rPr lang="cs-CZ" sz="2800" b="1" dirty="0" smtClean="0">
                <a:solidFill>
                  <a:srgbClr val="92D050"/>
                </a:solidFill>
                <a:latin typeface="Tw Cen MT Condensed" pitchFamily="34" charset="-18"/>
              </a:rPr>
              <a:t>                    2,4 – 7,6                      </a:t>
            </a:r>
            <a:r>
              <a:rPr lang="cs-CZ" sz="800" b="1" dirty="0" smtClean="0">
                <a:solidFill>
                  <a:srgbClr val="92D050"/>
                </a:solidFill>
                <a:latin typeface="Tw Cen MT Condensed" pitchFamily="34" charset="-18"/>
              </a:rPr>
              <a:t>          </a:t>
            </a:r>
            <a:r>
              <a:rPr lang="cs-CZ" sz="800" b="1" dirty="0">
                <a:solidFill>
                  <a:srgbClr val="66CC00"/>
                </a:solidFill>
                <a:latin typeface="Tw Cen MT Condensed" pitchFamily="34" charset="-18"/>
              </a:rPr>
              <a:t>			</a:t>
            </a:r>
            <a:r>
              <a:rPr lang="cs-CZ" sz="800" b="1" dirty="0" smtClean="0">
                <a:latin typeface="Tw Cen MT Condensed" pitchFamily="34" charset="-18"/>
              </a:rPr>
              <a:t>      </a:t>
            </a:r>
          </a:p>
          <a:p>
            <a:pPr lvl="0">
              <a:spcBef>
                <a:spcPts val="600"/>
              </a:spcBef>
              <a:buNone/>
            </a:pPr>
            <a:r>
              <a:rPr lang="cs-CZ" sz="1800" b="1" dirty="0" smtClean="0">
                <a:latin typeface="Tw Cen MT Condensed" pitchFamily="34" charset="-18"/>
              </a:rPr>
              <a:t>NIP						                  2,92                                                                                                                </a:t>
            </a:r>
            <a:endParaRPr lang="cs-CZ" sz="1800" b="1" dirty="0">
              <a:latin typeface="Tw Cen MT Condensed" pitchFamily="34" charset="-18"/>
            </a:endParaRPr>
          </a:p>
          <a:p>
            <a:pPr lvl="0">
              <a:spcBef>
                <a:spcPts val="600"/>
              </a:spcBef>
              <a:buNone/>
            </a:pPr>
            <a:r>
              <a:rPr lang="cs-CZ" sz="1800" b="1" dirty="0">
                <a:latin typeface="Tw Cen MT Condensed" pitchFamily="34" charset="-18"/>
              </a:rPr>
              <a:t>NIP – DUPV  </a:t>
            </a:r>
            <a:r>
              <a:rPr lang="cs-CZ" sz="1800" b="1" dirty="0" smtClean="0">
                <a:latin typeface="Tw Cen MT Condensed" pitchFamily="34" charset="-18"/>
              </a:rPr>
              <a:t>				</a:t>
            </a:r>
            <a:r>
              <a:rPr lang="cs-CZ" sz="1800" b="1" dirty="0">
                <a:latin typeface="Tw Cen MT Condensed" pitchFamily="34" charset="-18"/>
              </a:rPr>
              <a:t> </a:t>
            </a:r>
            <a:r>
              <a:rPr lang="cs-CZ" sz="1800" b="1" dirty="0" smtClean="0">
                <a:latin typeface="Tw Cen MT Condensed" pitchFamily="34" charset="-18"/>
              </a:rPr>
              <a:t>                 2,076</a:t>
            </a:r>
            <a:endParaRPr lang="cs-CZ" sz="1800" b="1" dirty="0">
              <a:latin typeface="Tw Cen MT Condensed" pitchFamily="34" charset="-18"/>
            </a:endParaRPr>
          </a:p>
          <a:p>
            <a:pPr lvl="0">
              <a:spcBef>
                <a:spcPts val="600"/>
              </a:spcBef>
              <a:buNone/>
            </a:pPr>
            <a:r>
              <a:rPr lang="cs-CZ" sz="2800" b="1" dirty="0" smtClean="0">
                <a:solidFill>
                  <a:srgbClr val="92D050"/>
                </a:solidFill>
                <a:latin typeface="Tw Cen MT Condensed" pitchFamily="34" charset="-18"/>
              </a:rPr>
              <a:t>DUPV                          		           0,76                                        </a:t>
            </a:r>
            <a:r>
              <a:rPr lang="cs-CZ" sz="2800" b="1" dirty="0">
                <a:solidFill>
                  <a:srgbClr val="66CC00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999" y="101404"/>
            <a:ext cx="9071640" cy="166199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Počet pacientů v programu DUPV</a:t>
            </a:r>
            <a:br>
              <a:rPr lang="cs-CZ" sz="54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</a:b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2003-2015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901080" y="2015999"/>
            <a:ext cx="4426920" cy="438444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cs-CZ" b="1" dirty="0" smtClean="0">
              <a:solidFill>
                <a:srgbClr val="66CC00"/>
              </a:solidFill>
              <a:latin typeface="Tw Cen MT Condensed" pitchFamily="34" charset="-18"/>
            </a:endParaRPr>
          </a:p>
          <a:p>
            <a:pPr lvl="0">
              <a:buNone/>
            </a:pPr>
            <a:endParaRPr lang="cs-CZ" b="1" dirty="0" smtClean="0">
              <a:solidFill>
                <a:srgbClr val="66CC00"/>
              </a:solidFill>
              <a:latin typeface="Tw Cen MT Condensed" pitchFamily="34" charset="-18"/>
            </a:endParaRPr>
          </a:p>
          <a:p>
            <a:pPr lvl="0">
              <a:buNone/>
            </a:pPr>
            <a:endParaRPr lang="cs-CZ" b="1" dirty="0" smtClean="0">
              <a:solidFill>
                <a:srgbClr val="66CC00"/>
              </a:solidFill>
              <a:latin typeface="Tw Cen MT Condensed" pitchFamily="34" charset="-18"/>
            </a:endParaRPr>
          </a:p>
          <a:p>
            <a:pPr lvl="0">
              <a:buNone/>
            </a:pPr>
            <a:endParaRPr lang="cs-CZ" b="1" dirty="0" smtClean="0">
              <a:solidFill>
                <a:srgbClr val="66CC00"/>
              </a:solidFill>
              <a:latin typeface="Tw Cen MT Condensed" pitchFamily="34" charset="-18"/>
            </a:endParaRPr>
          </a:p>
          <a:p>
            <a:pPr lvl="0">
              <a:buNone/>
            </a:pPr>
            <a:endParaRPr lang="cs-CZ" b="1" dirty="0" smtClean="0">
              <a:solidFill>
                <a:srgbClr val="66CC00"/>
              </a:solidFill>
              <a:latin typeface="Tw Cen MT Condensed" pitchFamily="34" charset="-18"/>
            </a:endParaRPr>
          </a:p>
          <a:p>
            <a:pPr lvl="0">
              <a:buNone/>
            </a:pP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Muži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126</a:t>
            </a:r>
          </a:p>
          <a:p>
            <a:pPr lvl="0">
              <a:buNone/>
            </a:pPr>
            <a:r>
              <a:rPr lang="cs-CZ" b="1" dirty="0" smtClean="0">
                <a:solidFill>
                  <a:schemeClr val="accent3"/>
                </a:solidFill>
                <a:latin typeface="Tw Cen MT Condensed" pitchFamily="34" charset="-18"/>
              </a:rPr>
              <a:t>Ženy </a:t>
            </a:r>
            <a:r>
              <a:rPr lang="cs-CZ" b="1" dirty="0">
                <a:solidFill>
                  <a:schemeClr val="accent3"/>
                </a:solidFill>
                <a:latin typeface="Tw Cen MT Condensed" pitchFamily="34" charset="-18"/>
              </a:rPr>
              <a:t>56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2159992" y="2051645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48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Počty zařazených pacientů od roku 2003</a:t>
            </a:r>
          </a:p>
        </p:txBody>
      </p:sp>
      <p:graphicFrame>
        <p:nvGraphicFramePr>
          <p:cNvPr id="3" name="Zástupný symbol pro graf 2"/>
          <p:cNvGraphicFramePr>
            <a:graphicFrameLocks noGrp="1"/>
          </p:cNvGraphicFramePr>
          <p:nvPr>
            <p:ph type="chart" idx="4294967295"/>
          </p:nvPr>
        </p:nvGraphicFramePr>
        <p:xfrm>
          <a:off x="355680" y="2232000"/>
          <a:ext cx="9580320" cy="47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60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Počty pojištěnců dle pojišťoven</a:t>
            </a:r>
          </a:p>
        </p:txBody>
      </p:sp>
      <p:graphicFrame>
        <p:nvGraphicFramePr>
          <p:cNvPr id="3" name="Zástupný symbol pro graf 2"/>
          <p:cNvGraphicFramePr>
            <a:graphicFrameLocks noGrp="1"/>
          </p:cNvGraphicFramePr>
          <p:nvPr>
            <p:ph type="chart" idx="4294967295"/>
          </p:nvPr>
        </p:nvGraphicFramePr>
        <p:xfrm>
          <a:off x="496800" y="2498760"/>
          <a:ext cx="9069480" cy="438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60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Počty pacientů dle krajů</a:t>
            </a:r>
          </a:p>
        </p:txBody>
      </p:sp>
      <p:graphicFrame>
        <p:nvGraphicFramePr>
          <p:cNvPr id="3" name="Zástupný symbol pro graf 2"/>
          <p:cNvGraphicFramePr>
            <a:graphicFrameLocks noGrp="1"/>
          </p:cNvGraphicFramePr>
          <p:nvPr>
            <p:ph type="chart" idx="4294967295"/>
          </p:nvPr>
        </p:nvGraphicFramePr>
        <p:xfrm>
          <a:off x="289800" y="1504800"/>
          <a:ext cx="9290520" cy="548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b="1" dirty="0">
                <a:solidFill>
                  <a:srgbClr val="00CCCC"/>
                </a:solidFill>
              </a:rPr>
              <a:t>  </a:t>
            </a: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latin typeface="Tw Cen MT Condensed" pitchFamily="34" charset="-18"/>
              </a:rPr>
              <a:t>Rozdělení pacientů dle DG.</a:t>
            </a:r>
            <a:r>
              <a:rPr lang="cs-CZ" b="1" dirty="0">
                <a:solidFill>
                  <a:srgbClr val="00CCCC"/>
                </a:solidFill>
              </a:rPr>
              <a:t>	</a:t>
            </a:r>
          </a:p>
        </p:txBody>
      </p:sp>
      <p:graphicFrame>
        <p:nvGraphicFramePr>
          <p:cNvPr id="3" name="Zástupný symbol pro graf 2"/>
          <p:cNvGraphicFramePr>
            <a:graphicFrameLocks noGrp="1"/>
          </p:cNvGraphicFramePr>
          <p:nvPr>
            <p:ph type="chart" idx="4294967295"/>
          </p:nvPr>
        </p:nvGraphicFramePr>
        <p:xfrm>
          <a:off x="143768" y="1115541"/>
          <a:ext cx="9792232" cy="608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251</Words>
  <Application>Microsoft Office PowerPoint</Application>
  <PresentationFormat>Vlastní</PresentationFormat>
  <Paragraphs>88</Paragraphs>
  <Slides>19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Výchozí</vt:lpstr>
      <vt:lpstr>Snímek 1</vt:lpstr>
      <vt:lpstr>Projekt DUPV</vt:lpstr>
      <vt:lpstr>Hodnocení ekonomické náročnosti</vt:lpstr>
      <vt:lpstr>Základní ekonomický přehled DUPV</vt:lpstr>
      <vt:lpstr>Počet pacientů v programu DUPV 2003-2015</vt:lpstr>
      <vt:lpstr>Počty zařazených pacientů od roku 2003</vt:lpstr>
      <vt:lpstr>Počty pojištěnců dle pojišťoven</vt:lpstr>
      <vt:lpstr>Počty pacientů dle krajů</vt:lpstr>
      <vt:lpstr>  Rozdělení pacientů dle DG. </vt:lpstr>
      <vt:lpstr>Jak zařadit pacienta do programu?</vt:lpstr>
      <vt:lpstr>Vybavení pacientů pro DUPV</vt:lpstr>
      <vt:lpstr>Příklady realizace DUPV</vt:lpstr>
      <vt:lpstr>Snímek 13</vt:lpstr>
      <vt:lpstr>Snímek 14</vt:lpstr>
      <vt:lpstr>Snímek 15</vt:lpstr>
      <vt:lpstr>Snímek 16</vt:lpstr>
      <vt:lpstr>Přínos programu DUPV pro pacienty</vt:lpstr>
      <vt:lpstr>Kontakty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doma</cp:lastModifiedBy>
  <cp:revision>8</cp:revision>
  <dcterms:created xsi:type="dcterms:W3CDTF">2015-09-10T08:11:33Z</dcterms:created>
  <dcterms:modified xsi:type="dcterms:W3CDTF">2015-09-13T19:22:11Z</dcterms:modified>
</cp:coreProperties>
</file>